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5774701-FC5F-4545-B615-242B3F474FE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B327FC6-F4DE-42C0-8152-50B800F74325}">
      <dgm:prSet/>
      <dgm:spPr/>
      <dgm:t>
        <a:bodyPr/>
        <a:lstStyle/>
        <a:p>
          <a:pPr>
            <a:defRPr cap="all"/>
          </a:pPr>
          <a:r>
            <a:rPr lang="en-US"/>
            <a:t>It </a:t>
          </a:r>
          <a:r>
            <a:rPr lang="en-US" b="0" i="0"/>
            <a:t>allows sequential access to the elements of an aggregate object (i.e., collection) without exposing its underlying representation</a:t>
          </a:r>
          <a:endParaRPr lang="en-US"/>
        </a:p>
      </dgm:t>
    </dgm:pt>
    <dgm:pt modelId="{C95C122A-56A8-465A-81CB-04661F19C74A}" type="parTrans" cxnId="{00EAB5C0-5B94-44EA-B87B-81E7E025B1FB}">
      <dgm:prSet/>
      <dgm:spPr/>
      <dgm:t>
        <a:bodyPr/>
        <a:lstStyle/>
        <a:p>
          <a:endParaRPr lang="en-US"/>
        </a:p>
      </dgm:t>
    </dgm:pt>
    <dgm:pt modelId="{449E84A0-9568-4AA5-AA0C-D6F8B418FB45}" type="sibTrans" cxnId="{00EAB5C0-5B94-44EA-B87B-81E7E025B1FB}">
      <dgm:prSet/>
      <dgm:spPr/>
      <dgm:t>
        <a:bodyPr/>
        <a:lstStyle/>
        <a:p>
          <a:endParaRPr lang="en-US"/>
        </a:p>
      </dgm:t>
    </dgm:pt>
    <dgm:pt modelId="{C49683E1-4ED0-43FE-9110-5DAE28819B07}">
      <dgm:prSet/>
      <dgm:spPr/>
      <dgm:t>
        <a:bodyPr/>
        <a:lstStyle/>
        <a:p>
          <a:pPr>
            <a:defRPr cap="all"/>
          </a:pPr>
          <a:r>
            <a:rPr lang="en-US" b="0" i="0"/>
            <a:t>That means using the Iterator Design Pattern, we can access the elements of a collection sequentially without knowing its internal representations</a:t>
          </a:r>
          <a:endParaRPr lang="en-US"/>
        </a:p>
      </dgm:t>
    </dgm:pt>
    <dgm:pt modelId="{58414AD7-2AF1-497E-A0C4-88939ED7B87A}" type="parTrans" cxnId="{DFB707D7-33E2-41A1-BAD2-63C75134626A}">
      <dgm:prSet/>
      <dgm:spPr/>
      <dgm:t>
        <a:bodyPr/>
        <a:lstStyle/>
        <a:p>
          <a:endParaRPr lang="en-US"/>
        </a:p>
      </dgm:t>
    </dgm:pt>
    <dgm:pt modelId="{7F9E88AD-3A67-4B59-A337-125B2D1915B1}" type="sibTrans" cxnId="{DFB707D7-33E2-41A1-BAD2-63C75134626A}">
      <dgm:prSet/>
      <dgm:spPr/>
      <dgm:t>
        <a:bodyPr/>
        <a:lstStyle/>
        <a:p>
          <a:endParaRPr lang="en-US"/>
        </a:p>
      </dgm:t>
    </dgm:pt>
    <dgm:pt modelId="{1C4FE9DD-FEBB-449E-9FBC-031EE98DAF5D}">
      <dgm:prSet/>
      <dgm:spPr/>
      <dgm:t>
        <a:bodyPr/>
        <a:lstStyle/>
        <a:p>
          <a:pPr>
            <a:defRPr cap="all"/>
          </a:pPr>
          <a:r>
            <a:rPr lang="en-US" b="0" i="0"/>
            <a:t>This pattern provides a uniform interface for traversing different data structures.</a:t>
          </a:r>
          <a:endParaRPr lang="en-US"/>
        </a:p>
      </dgm:t>
    </dgm:pt>
    <dgm:pt modelId="{08D8C04B-66C1-468A-A51A-A5183BFD11FA}" type="parTrans" cxnId="{93B317AB-F736-452F-AD9E-6F9233E629E1}">
      <dgm:prSet/>
      <dgm:spPr/>
      <dgm:t>
        <a:bodyPr/>
        <a:lstStyle/>
        <a:p>
          <a:endParaRPr lang="en-US"/>
        </a:p>
      </dgm:t>
    </dgm:pt>
    <dgm:pt modelId="{3672E52D-9428-47A2-B1CA-C98A2E4B4F7D}" type="sibTrans" cxnId="{93B317AB-F736-452F-AD9E-6F9233E629E1}">
      <dgm:prSet/>
      <dgm:spPr/>
      <dgm:t>
        <a:bodyPr/>
        <a:lstStyle/>
        <a:p>
          <a:endParaRPr lang="en-US"/>
        </a:p>
      </dgm:t>
    </dgm:pt>
    <dgm:pt modelId="{241403B4-CFD1-43EE-A62F-00F0E4C0E39C}" type="pres">
      <dgm:prSet presAssocID="{15774701-FC5F-4545-B615-242B3F474FE7}" presName="root" presStyleCnt="0">
        <dgm:presLayoutVars>
          <dgm:dir/>
          <dgm:resizeHandles val="exact"/>
        </dgm:presLayoutVars>
      </dgm:prSet>
      <dgm:spPr/>
    </dgm:pt>
    <dgm:pt modelId="{049EC21F-3C0E-44F1-9287-B11F2F05E01D}" type="pres">
      <dgm:prSet presAssocID="{AB327FC6-F4DE-42C0-8152-50B800F74325}" presName="compNode" presStyleCnt="0"/>
      <dgm:spPr/>
    </dgm:pt>
    <dgm:pt modelId="{968F9268-CDF4-409F-AD25-1560A77068FC}" type="pres">
      <dgm:prSet presAssocID="{AB327FC6-F4DE-42C0-8152-50B800F74325}" presName="iconBgRect" presStyleLbl="bgShp" presStyleIdx="0" presStyleCnt="3"/>
      <dgm:spPr/>
    </dgm:pt>
    <dgm:pt modelId="{E1A23EC2-B2C8-4B25-9BE3-661A90EA73C5}" type="pres">
      <dgm:prSet presAssocID="{AB327FC6-F4DE-42C0-8152-50B800F743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60D0851-7E4D-46A3-B3D4-6B5256FB3AB9}" type="pres">
      <dgm:prSet presAssocID="{AB327FC6-F4DE-42C0-8152-50B800F74325}" presName="spaceRect" presStyleCnt="0"/>
      <dgm:spPr/>
    </dgm:pt>
    <dgm:pt modelId="{F97B13A6-47AC-4DB6-AE73-FB3682FD6838}" type="pres">
      <dgm:prSet presAssocID="{AB327FC6-F4DE-42C0-8152-50B800F74325}" presName="textRect" presStyleLbl="revTx" presStyleIdx="0" presStyleCnt="3">
        <dgm:presLayoutVars>
          <dgm:chMax val="1"/>
          <dgm:chPref val="1"/>
        </dgm:presLayoutVars>
      </dgm:prSet>
      <dgm:spPr/>
    </dgm:pt>
    <dgm:pt modelId="{B2E8C6F8-5CA8-42BF-B63E-A3E549E58B8D}" type="pres">
      <dgm:prSet presAssocID="{449E84A0-9568-4AA5-AA0C-D6F8B418FB45}" presName="sibTrans" presStyleCnt="0"/>
      <dgm:spPr/>
    </dgm:pt>
    <dgm:pt modelId="{D10B0D97-A8E0-4850-A0F6-1BA4293FF66F}" type="pres">
      <dgm:prSet presAssocID="{C49683E1-4ED0-43FE-9110-5DAE28819B07}" presName="compNode" presStyleCnt="0"/>
      <dgm:spPr/>
    </dgm:pt>
    <dgm:pt modelId="{DA9BFD72-A99A-4790-8F0E-108E077156B8}" type="pres">
      <dgm:prSet presAssocID="{C49683E1-4ED0-43FE-9110-5DAE28819B07}" presName="iconBgRect" presStyleLbl="bgShp" presStyleIdx="1" presStyleCnt="3"/>
      <dgm:spPr/>
    </dgm:pt>
    <dgm:pt modelId="{1C61FA4A-42E9-42F1-B528-84E8177E570E}" type="pres">
      <dgm:prSet presAssocID="{C49683E1-4ED0-43FE-9110-5DAE28819B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C4F0228-2740-4FD0-BC4C-349768BBE29B}" type="pres">
      <dgm:prSet presAssocID="{C49683E1-4ED0-43FE-9110-5DAE28819B07}" presName="spaceRect" presStyleCnt="0"/>
      <dgm:spPr/>
    </dgm:pt>
    <dgm:pt modelId="{23D0ABD6-28C0-4379-BF87-785B5529F92B}" type="pres">
      <dgm:prSet presAssocID="{C49683E1-4ED0-43FE-9110-5DAE28819B07}" presName="textRect" presStyleLbl="revTx" presStyleIdx="1" presStyleCnt="3">
        <dgm:presLayoutVars>
          <dgm:chMax val="1"/>
          <dgm:chPref val="1"/>
        </dgm:presLayoutVars>
      </dgm:prSet>
      <dgm:spPr/>
    </dgm:pt>
    <dgm:pt modelId="{A463A99E-FD36-47F5-84C3-DAB15CEBE912}" type="pres">
      <dgm:prSet presAssocID="{7F9E88AD-3A67-4B59-A337-125B2D1915B1}" presName="sibTrans" presStyleCnt="0"/>
      <dgm:spPr/>
    </dgm:pt>
    <dgm:pt modelId="{8D42EB95-944C-4370-AF47-2EB2595AB372}" type="pres">
      <dgm:prSet presAssocID="{1C4FE9DD-FEBB-449E-9FBC-031EE98DAF5D}" presName="compNode" presStyleCnt="0"/>
      <dgm:spPr/>
    </dgm:pt>
    <dgm:pt modelId="{DEE2C63E-66B4-4D46-BC0B-EF77BAF45F69}" type="pres">
      <dgm:prSet presAssocID="{1C4FE9DD-FEBB-449E-9FBC-031EE98DAF5D}" presName="iconBgRect" presStyleLbl="bgShp" presStyleIdx="2" presStyleCnt="3"/>
      <dgm:spPr/>
    </dgm:pt>
    <dgm:pt modelId="{0F4CFCD4-A305-4339-B8CC-C31C020BF19B}" type="pres">
      <dgm:prSet presAssocID="{1C4FE9DD-FEBB-449E-9FBC-031EE98DAF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55A74A89-FC38-4FF7-A2DD-0C4596D2183B}" type="pres">
      <dgm:prSet presAssocID="{1C4FE9DD-FEBB-449E-9FBC-031EE98DAF5D}" presName="spaceRect" presStyleCnt="0"/>
      <dgm:spPr/>
    </dgm:pt>
    <dgm:pt modelId="{A579F17B-654C-40E9-B481-D0B8517025C4}" type="pres">
      <dgm:prSet presAssocID="{1C4FE9DD-FEBB-449E-9FBC-031EE98DAF5D}" presName="textRect" presStyleLbl="revTx" presStyleIdx="2" presStyleCnt="3">
        <dgm:presLayoutVars>
          <dgm:chMax val="1"/>
          <dgm:chPref val="1"/>
        </dgm:presLayoutVars>
      </dgm:prSet>
      <dgm:spPr/>
    </dgm:pt>
  </dgm:ptLst>
  <dgm:cxnLst>
    <dgm:cxn modelId="{06F34848-E179-4D91-B8BB-1DFC2156742A}" type="presOf" srcId="{15774701-FC5F-4545-B615-242B3F474FE7}" destId="{241403B4-CFD1-43EE-A62F-00F0E4C0E39C}" srcOrd="0" destOrd="0" presId="urn:microsoft.com/office/officeart/2018/5/layout/IconCircleLabelList"/>
    <dgm:cxn modelId="{1C217F77-2455-4B82-A039-DE37B5B510C5}" type="presOf" srcId="{C49683E1-4ED0-43FE-9110-5DAE28819B07}" destId="{23D0ABD6-28C0-4379-BF87-785B5529F92B}" srcOrd="0" destOrd="0" presId="urn:microsoft.com/office/officeart/2018/5/layout/IconCircleLabelList"/>
    <dgm:cxn modelId="{93B317AB-F736-452F-AD9E-6F9233E629E1}" srcId="{15774701-FC5F-4545-B615-242B3F474FE7}" destId="{1C4FE9DD-FEBB-449E-9FBC-031EE98DAF5D}" srcOrd="2" destOrd="0" parTransId="{08D8C04B-66C1-468A-A51A-A5183BFD11FA}" sibTransId="{3672E52D-9428-47A2-B1CA-C98A2E4B4F7D}"/>
    <dgm:cxn modelId="{744078B1-5741-41CB-8AAB-6760D49F85A5}" type="presOf" srcId="{1C4FE9DD-FEBB-449E-9FBC-031EE98DAF5D}" destId="{A579F17B-654C-40E9-B481-D0B8517025C4}" srcOrd="0" destOrd="0" presId="urn:microsoft.com/office/officeart/2018/5/layout/IconCircleLabelList"/>
    <dgm:cxn modelId="{00EAB5C0-5B94-44EA-B87B-81E7E025B1FB}" srcId="{15774701-FC5F-4545-B615-242B3F474FE7}" destId="{AB327FC6-F4DE-42C0-8152-50B800F74325}" srcOrd="0" destOrd="0" parTransId="{C95C122A-56A8-465A-81CB-04661F19C74A}" sibTransId="{449E84A0-9568-4AA5-AA0C-D6F8B418FB45}"/>
    <dgm:cxn modelId="{DFB707D7-33E2-41A1-BAD2-63C75134626A}" srcId="{15774701-FC5F-4545-B615-242B3F474FE7}" destId="{C49683E1-4ED0-43FE-9110-5DAE28819B07}" srcOrd="1" destOrd="0" parTransId="{58414AD7-2AF1-497E-A0C4-88939ED7B87A}" sibTransId="{7F9E88AD-3A67-4B59-A337-125B2D1915B1}"/>
    <dgm:cxn modelId="{E82171F1-02E5-49AA-BFF6-E5D9DC9B1CF7}" type="presOf" srcId="{AB327FC6-F4DE-42C0-8152-50B800F74325}" destId="{F97B13A6-47AC-4DB6-AE73-FB3682FD6838}" srcOrd="0" destOrd="0" presId="urn:microsoft.com/office/officeart/2018/5/layout/IconCircleLabelList"/>
    <dgm:cxn modelId="{0E06F911-FDE2-4087-845D-4B8C4977FB54}" type="presParOf" srcId="{241403B4-CFD1-43EE-A62F-00F0E4C0E39C}" destId="{049EC21F-3C0E-44F1-9287-B11F2F05E01D}" srcOrd="0" destOrd="0" presId="urn:microsoft.com/office/officeart/2018/5/layout/IconCircleLabelList"/>
    <dgm:cxn modelId="{A2032853-C84E-44B6-AFE6-0E0F3A1F4255}" type="presParOf" srcId="{049EC21F-3C0E-44F1-9287-B11F2F05E01D}" destId="{968F9268-CDF4-409F-AD25-1560A77068FC}" srcOrd="0" destOrd="0" presId="urn:microsoft.com/office/officeart/2018/5/layout/IconCircleLabelList"/>
    <dgm:cxn modelId="{F61310B4-ABAC-4CA5-A0A7-2E5F56BA712A}" type="presParOf" srcId="{049EC21F-3C0E-44F1-9287-B11F2F05E01D}" destId="{E1A23EC2-B2C8-4B25-9BE3-661A90EA73C5}" srcOrd="1" destOrd="0" presId="urn:microsoft.com/office/officeart/2018/5/layout/IconCircleLabelList"/>
    <dgm:cxn modelId="{BE97EA1B-94B8-4C9E-B9E2-75A3931CCF8D}" type="presParOf" srcId="{049EC21F-3C0E-44F1-9287-B11F2F05E01D}" destId="{260D0851-7E4D-46A3-B3D4-6B5256FB3AB9}" srcOrd="2" destOrd="0" presId="urn:microsoft.com/office/officeart/2018/5/layout/IconCircleLabelList"/>
    <dgm:cxn modelId="{4706F5DE-C6E9-45CC-A0D0-BA69DA3299FA}" type="presParOf" srcId="{049EC21F-3C0E-44F1-9287-B11F2F05E01D}" destId="{F97B13A6-47AC-4DB6-AE73-FB3682FD6838}" srcOrd="3" destOrd="0" presId="urn:microsoft.com/office/officeart/2018/5/layout/IconCircleLabelList"/>
    <dgm:cxn modelId="{D0A4D941-D465-4482-9283-912DC7BEA2DB}" type="presParOf" srcId="{241403B4-CFD1-43EE-A62F-00F0E4C0E39C}" destId="{B2E8C6F8-5CA8-42BF-B63E-A3E549E58B8D}" srcOrd="1" destOrd="0" presId="urn:microsoft.com/office/officeart/2018/5/layout/IconCircleLabelList"/>
    <dgm:cxn modelId="{F8870A6D-BC15-4568-94B5-0748D340C635}" type="presParOf" srcId="{241403B4-CFD1-43EE-A62F-00F0E4C0E39C}" destId="{D10B0D97-A8E0-4850-A0F6-1BA4293FF66F}" srcOrd="2" destOrd="0" presId="urn:microsoft.com/office/officeart/2018/5/layout/IconCircleLabelList"/>
    <dgm:cxn modelId="{58CD72BA-522F-47FE-9DA3-CD9C03FE27F2}" type="presParOf" srcId="{D10B0D97-A8E0-4850-A0F6-1BA4293FF66F}" destId="{DA9BFD72-A99A-4790-8F0E-108E077156B8}" srcOrd="0" destOrd="0" presId="urn:microsoft.com/office/officeart/2018/5/layout/IconCircleLabelList"/>
    <dgm:cxn modelId="{8403D16C-16BC-47C4-BF41-36FE5A211C4E}" type="presParOf" srcId="{D10B0D97-A8E0-4850-A0F6-1BA4293FF66F}" destId="{1C61FA4A-42E9-42F1-B528-84E8177E570E}" srcOrd="1" destOrd="0" presId="urn:microsoft.com/office/officeart/2018/5/layout/IconCircleLabelList"/>
    <dgm:cxn modelId="{9E7F11A8-BA6D-4E66-83E4-421A3B5F5169}" type="presParOf" srcId="{D10B0D97-A8E0-4850-A0F6-1BA4293FF66F}" destId="{DC4F0228-2740-4FD0-BC4C-349768BBE29B}" srcOrd="2" destOrd="0" presId="urn:microsoft.com/office/officeart/2018/5/layout/IconCircleLabelList"/>
    <dgm:cxn modelId="{762120A2-6E55-4E7D-B0DD-E1E4DE2188E0}" type="presParOf" srcId="{D10B0D97-A8E0-4850-A0F6-1BA4293FF66F}" destId="{23D0ABD6-28C0-4379-BF87-785B5529F92B}" srcOrd="3" destOrd="0" presId="urn:microsoft.com/office/officeart/2018/5/layout/IconCircleLabelList"/>
    <dgm:cxn modelId="{6AA54F7A-40B5-4D33-871C-FF1AE31C11E4}" type="presParOf" srcId="{241403B4-CFD1-43EE-A62F-00F0E4C0E39C}" destId="{A463A99E-FD36-47F5-84C3-DAB15CEBE912}" srcOrd="3" destOrd="0" presId="urn:microsoft.com/office/officeart/2018/5/layout/IconCircleLabelList"/>
    <dgm:cxn modelId="{5CB5604B-1A5D-48D9-8DF6-B99CD833A10D}" type="presParOf" srcId="{241403B4-CFD1-43EE-A62F-00F0E4C0E39C}" destId="{8D42EB95-944C-4370-AF47-2EB2595AB372}" srcOrd="4" destOrd="0" presId="urn:microsoft.com/office/officeart/2018/5/layout/IconCircleLabelList"/>
    <dgm:cxn modelId="{30C776F0-2F8D-47EB-ABD3-7D55A755E2C4}" type="presParOf" srcId="{8D42EB95-944C-4370-AF47-2EB2595AB372}" destId="{DEE2C63E-66B4-4D46-BC0B-EF77BAF45F69}" srcOrd="0" destOrd="0" presId="urn:microsoft.com/office/officeart/2018/5/layout/IconCircleLabelList"/>
    <dgm:cxn modelId="{598D08FB-15DE-469D-8D8B-FA9FCA80D57E}" type="presParOf" srcId="{8D42EB95-944C-4370-AF47-2EB2595AB372}" destId="{0F4CFCD4-A305-4339-B8CC-C31C020BF19B}" srcOrd="1" destOrd="0" presId="urn:microsoft.com/office/officeart/2018/5/layout/IconCircleLabelList"/>
    <dgm:cxn modelId="{C06E7F9D-FE28-4138-A558-6C82C8A591F8}" type="presParOf" srcId="{8D42EB95-944C-4370-AF47-2EB2595AB372}" destId="{55A74A89-FC38-4FF7-A2DD-0C4596D2183B}" srcOrd="2" destOrd="0" presId="urn:microsoft.com/office/officeart/2018/5/layout/IconCircleLabelList"/>
    <dgm:cxn modelId="{9435920D-6CB5-4DA8-BEA6-86A8A12A3D61}" type="presParOf" srcId="{8D42EB95-944C-4370-AF47-2EB2595AB372}" destId="{A579F17B-654C-40E9-B481-D0B8517025C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538-8F86-4893-B55A-4CBF09644E5B}"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DFA1D20-4963-434C-9DAC-8331B65E4559}">
      <dgm:prSet/>
      <dgm:spPr/>
      <dgm:t>
        <a:bodyPr/>
        <a:lstStyle/>
        <a:p>
          <a:r>
            <a:rPr lang="en-US" b="1" i="0"/>
            <a:t>Reduced Complexity:</a:t>
          </a:r>
          <a:r>
            <a:rPr lang="en-US" b="0" i="0"/>
            <a:t> It centralizes complex communications and controls logic between objects in a system.</a:t>
          </a:r>
          <a:endParaRPr lang="en-US"/>
        </a:p>
      </dgm:t>
    </dgm:pt>
    <dgm:pt modelId="{280B91F6-3663-4CC9-A37B-5971B94E6C3E}" type="parTrans" cxnId="{B8E4DBAE-F66F-4686-8896-4E0DB4A3F983}">
      <dgm:prSet/>
      <dgm:spPr/>
      <dgm:t>
        <a:bodyPr/>
        <a:lstStyle/>
        <a:p>
          <a:endParaRPr lang="en-US"/>
        </a:p>
      </dgm:t>
    </dgm:pt>
    <dgm:pt modelId="{44C501C2-20D2-4ED4-8125-C3DDC9003F6E}" type="sibTrans" cxnId="{B8E4DBAE-F66F-4686-8896-4E0DB4A3F983}">
      <dgm:prSet/>
      <dgm:spPr/>
      <dgm:t>
        <a:bodyPr/>
        <a:lstStyle/>
        <a:p>
          <a:endParaRPr lang="en-US"/>
        </a:p>
      </dgm:t>
    </dgm:pt>
    <dgm:pt modelId="{947F6976-DBD2-4D17-9867-F1A9C70E360C}">
      <dgm:prSet/>
      <dgm:spPr/>
      <dgm:t>
        <a:bodyPr/>
        <a:lstStyle/>
        <a:p>
          <a:r>
            <a:rPr lang="en-US" b="1" i="0"/>
            <a:t>Decoupled Objects:</a:t>
          </a:r>
          <a:r>
            <a:rPr lang="en-US" b="0" i="0"/>
            <a:t> Colleague objects are less coupled to each other, which increases maintainability and reusability.</a:t>
          </a:r>
          <a:endParaRPr lang="en-US"/>
        </a:p>
      </dgm:t>
    </dgm:pt>
    <dgm:pt modelId="{DBEE6E73-03A1-4ED8-9F54-42F84FEA3417}" type="parTrans" cxnId="{67F0A497-4FF3-4DA3-B2C9-98F0009954C7}">
      <dgm:prSet/>
      <dgm:spPr/>
      <dgm:t>
        <a:bodyPr/>
        <a:lstStyle/>
        <a:p>
          <a:endParaRPr lang="en-US"/>
        </a:p>
      </dgm:t>
    </dgm:pt>
    <dgm:pt modelId="{3879EB4C-D3B0-418D-AD4E-1D9B47EF0E6D}" type="sibTrans" cxnId="{67F0A497-4FF3-4DA3-B2C9-98F0009954C7}">
      <dgm:prSet/>
      <dgm:spPr/>
      <dgm:t>
        <a:bodyPr/>
        <a:lstStyle/>
        <a:p>
          <a:endParaRPr lang="en-US"/>
        </a:p>
      </dgm:t>
    </dgm:pt>
    <dgm:pt modelId="{2A99DC57-9321-4A50-B045-17611B0C5016}">
      <dgm:prSet/>
      <dgm:spPr/>
      <dgm:t>
        <a:bodyPr/>
        <a:lstStyle/>
        <a:p>
          <a:r>
            <a:rPr lang="en-US" b="1" i="0"/>
            <a:t>Simplified Object Protocols:</a:t>
          </a:r>
          <a:r>
            <a:rPr lang="en-US" b="0" i="0"/>
            <a:t> Objects no longer communicate directly with each other but instead through a mediator, simplifying their interaction protocols.</a:t>
          </a:r>
          <a:endParaRPr lang="en-US"/>
        </a:p>
      </dgm:t>
    </dgm:pt>
    <dgm:pt modelId="{EF3BAEDC-1AC7-48FA-B9F2-A8851F341D19}" type="parTrans" cxnId="{9200DE9D-1C2C-43C5-8615-6A5AD1F65830}">
      <dgm:prSet/>
      <dgm:spPr/>
      <dgm:t>
        <a:bodyPr/>
        <a:lstStyle/>
        <a:p>
          <a:endParaRPr lang="en-US"/>
        </a:p>
      </dgm:t>
    </dgm:pt>
    <dgm:pt modelId="{A5CE139F-D4CE-43A7-A4B5-CD70E00C665C}" type="sibTrans" cxnId="{9200DE9D-1C2C-43C5-8615-6A5AD1F65830}">
      <dgm:prSet/>
      <dgm:spPr/>
      <dgm:t>
        <a:bodyPr/>
        <a:lstStyle/>
        <a:p>
          <a:endParaRPr lang="en-US"/>
        </a:p>
      </dgm:t>
    </dgm:pt>
    <dgm:pt modelId="{EFA8AC14-7EFE-4290-B419-B6356BF2A954}">
      <dgm:prSet/>
      <dgm:spPr/>
      <dgm:t>
        <a:bodyPr/>
        <a:lstStyle/>
        <a:p>
          <a:r>
            <a:rPr lang="en-US" b="1" i="0"/>
            <a:t>Centralized Control:</a:t>
          </a:r>
          <a:r>
            <a:rPr lang="en-US" b="0" i="0"/>
            <a:t> The mediator encapsulates the logic for how objects interact, making it easier to change the logic independently of the colleague classes.</a:t>
          </a:r>
          <a:endParaRPr lang="en-US"/>
        </a:p>
      </dgm:t>
    </dgm:pt>
    <dgm:pt modelId="{FA162773-9B6A-4121-B1CD-DCB79E67438E}" type="parTrans" cxnId="{84E4CEE2-DC60-4002-A5DE-D33C3AFB09A9}">
      <dgm:prSet/>
      <dgm:spPr/>
      <dgm:t>
        <a:bodyPr/>
        <a:lstStyle/>
        <a:p>
          <a:endParaRPr lang="en-US"/>
        </a:p>
      </dgm:t>
    </dgm:pt>
    <dgm:pt modelId="{DC3E53A3-133C-4161-859E-CE6F4F04CA38}" type="sibTrans" cxnId="{84E4CEE2-DC60-4002-A5DE-D33C3AFB09A9}">
      <dgm:prSet/>
      <dgm:spPr/>
      <dgm:t>
        <a:bodyPr/>
        <a:lstStyle/>
        <a:p>
          <a:endParaRPr lang="en-US"/>
        </a:p>
      </dgm:t>
    </dgm:pt>
    <dgm:pt modelId="{DE71092E-9785-40A5-A870-9EEDEEDBD764}" type="pres">
      <dgm:prSet presAssocID="{FC139538-8F86-4893-B55A-4CBF09644E5B}" presName="root" presStyleCnt="0">
        <dgm:presLayoutVars>
          <dgm:dir/>
          <dgm:resizeHandles val="exact"/>
        </dgm:presLayoutVars>
      </dgm:prSet>
      <dgm:spPr/>
    </dgm:pt>
    <dgm:pt modelId="{4158E70D-7F86-43E0-BDF6-E80435C82CBC}" type="pres">
      <dgm:prSet presAssocID="{FC139538-8F86-4893-B55A-4CBF09644E5B}" presName="container" presStyleCnt="0">
        <dgm:presLayoutVars>
          <dgm:dir/>
          <dgm:resizeHandles val="exact"/>
        </dgm:presLayoutVars>
      </dgm:prSet>
      <dgm:spPr/>
    </dgm:pt>
    <dgm:pt modelId="{E2AC1625-4901-4B70-934C-A1DE11807728}" type="pres">
      <dgm:prSet presAssocID="{ADFA1D20-4963-434C-9DAC-8331B65E4559}" presName="compNode" presStyleCnt="0"/>
      <dgm:spPr/>
    </dgm:pt>
    <dgm:pt modelId="{462D5738-9029-4506-8B2E-A20C65B0C312}" type="pres">
      <dgm:prSet presAssocID="{ADFA1D20-4963-434C-9DAC-8331B65E4559}" presName="iconBgRect" presStyleLbl="bgShp" presStyleIdx="0" presStyleCnt="4"/>
      <dgm:spPr/>
    </dgm:pt>
    <dgm:pt modelId="{B24D1117-E9E0-4F85-B089-1606151ED971}" type="pres">
      <dgm:prSet presAssocID="{ADFA1D20-4963-434C-9DAC-8331B65E45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7BC0F7A6-D6E8-406D-A1D2-40439C24DB4B}" type="pres">
      <dgm:prSet presAssocID="{ADFA1D20-4963-434C-9DAC-8331B65E4559}" presName="spaceRect" presStyleCnt="0"/>
      <dgm:spPr/>
    </dgm:pt>
    <dgm:pt modelId="{A3D9F2C6-DD4D-40FD-891A-7A29AC34569C}" type="pres">
      <dgm:prSet presAssocID="{ADFA1D20-4963-434C-9DAC-8331B65E4559}" presName="textRect" presStyleLbl="revTx" presStyleIdx="0" presStyleCnt="4">
        <dgm:presLayoutVars>
          <dgm:chMax val="1"/>
          <dgm:chPref val="1"/>
        </dgm:presLayoutVars>
      </dgm:prSet>
      <dgm:spPr/>
    </dgm:pt>
    <dgm:pt modelId="{41B13361-5E23-4220-980D-7A3F2B4DF131}" type="pres">
      <dgm:prSet presAssocID="{44C501C2-20D2-4ED4-8125-C3DDC9003F6E}" presName="sibTrans" presStyleLbl="sibTrans2D1" presStyleIdx="0" presStyleCnt="0"/>
      <dgm:spPr/>
    </dgm:pt>
    <dgm:pt modelId="{6251CF5F-1346-4EEF-8746-F2066962E1C0}" type="pres">
      <dgm:prSet presAssocID="{947F6976-DBD2-4D17-9867-F1A9C70E360C}" presName="compNode" presStyleCnt="0"/>
      <dgm:spPr/>
    </dgm:pt>
    <dgm:pt modelId="{949CF400-5BF5-496E-8E41-ADEACB4B8D89}" type="pres">
      <dgm:prSet presAssocID="{947F6976-DBD2-4D17-9867-F1A9C70E360C}" presName="iconBgRect" presStyleLbl="bgShp" presStyleIdx="1" presStyleCnt="4"/>
      <dgm:spPr/>
    </dgm:pt>
    <dgm:pt modelId="{06172004-59BC-4CDD-97AE-2892EA1021BB}" type="pres">
      <dgm:prSet presAssocID="{947F6976-DBD2-4D17-9867-F1A9C70E36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4D6206DA-B9E8-4700-AC9C-F0C37416A565}" type="pres">
      <dgm:prSet presAssocID="{947F6976-DBD2-4D17-9867-F1A9C70E360C}" presName="spaceRect" presStyleCnt="0"/>
      <dgm:spPr/>
    </dgm:pt>
    <dgm:pt modelId="{E220E764-2E97-44EB-9369-066EAE78ABB8}" type="pres">
      <dgm:prSet presAssocID="{947F6976-DBD2-4D17-9867-F1A9C70E360C}" presName="textRect" presStyleLbl="revTx" presStyleIdx="1" presStyleCnt="4">
        <dgm:presLayoutVars>
          <dgm:chMax val="1"/>
          <dgm:chPref val="1"/>
        </dgm:presLayoutVars>
      </dgm:prSet>
      <dgm:spPr/>
    </dgm:pt>
    <dgm:pt modelId="{110E394F-9E63-4927-B595-972E08F52E2A}" type="pres">
      <dgm:prSet presAssocID="{3879EB4C-D3B0-418D-AD4E-1D9B47EF0E6D}" presName="sibTrans" presStyleLbl="sibTrans2D1" presStyleIdx="0" presStyleCnt="0"/>
      <dgm:spPr/>
    </dgm:pt>
    <dgm:pt modelId="{EDB5141A-17DE-44FC-9524-949F4BE9E875}" type="pres">
      <dgm:prSet presAssocID="{2A99DC57-9321-4A50-B045-17611B0C5016}" presName="compNode" presStyleCnt="0"/>
      <dgm:spPr/>
    </dgm:pt>
    <dgm:pt modelId="{CE2211EC-F592-4EF5-8C22-3700355237F6}" type="pres">
      <dgm:prSet presAssocID="{2A99DC57-9321-4A50-B045-17611B0C5016}" presName="iconBgRect" presStyleLbl="bgShp" presStyleIdx="2" presStyleCnt="4"/>
      <dgm:spPr/>
    </dgm:pt>
    <dgm:pt modelId="{7327E169-FF41-4098-A26E-2006B173518C}" type="pres">
      <dgm:prSet presAssocID="{2A99DC57-9321-4A50-B045-17611B0C50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C5377460-5EBE-40E9-88C2-6CEBE032D760}" type="pres">
      <dgm:prSet presAssocID="{2A99DC57-9321-4A50-B045-17611B0C5016}" presName="spaceRect" presStyleCnt="0"/>
      <dgm:spPr/>
    </dgm:pt>
    <dgm:pt modelId="{1004C133-1AB2-4D57-9BA2-73644E08E96E}" type="pres">
      <dgm:prSet presAssocID="{2A99DC57-9321-4A50-B045-17611B0C5016}" presName="textRect" presStyleLbl="revTx" presStyleIdx="2" presStyleCnt="4">
        <dgm:presLayoutVars>
          <dgm:chMax val="1"/>
          <dgm:chPref val="1"/>
        </dgm:presLayoutVars>
      </dgm:prSet>
      <dgm:spPr/>
    </dgm:pt>
    <dgm:pt modelId="{467C0DDE-580F-497D-AC44-32C51C0370B6}" type="pres">
      <dgm:prSet presAssocID="{A5CE139F-D4CE-43A7-A4B5-CD70E00C665C}" presName="sibTrans" presStyleLbl="sibTrans2D1" presStyleIdx="0" presStyleCnt="0"/>
      <dgm:spPr/>
    </dgm:pt>
    <dgm:pt modelId="{1F6917F6-66AB-459A-B870-B8C5D355AD7A}" type="pres">
      <dgm:prSet presAssocID="{EFA8AC14-7EFE-4290-B419-B6356BF2A954}" presName="compNode" presStyleCnt="0"/>
      <dgm:spPr/>
    </dgm:pt>
    <dgm:pt modelId="{CB9030AC-184E-4A1B-9AAE-35C71790AB09}" type="pres">
      <dgm:prSet presAssocID="{EFA8AC14-7EFE-4290-B419-B6356BF2A954}" presName="iconBgRect" presStyleLbl="bgShp" presStyleIdx="3" presStyleCnt="4"/>
      <dgm:spPr/>
    </dgm:pt>
    <dgm:pt modelId="{BEDB30D9-2205-4AE8-AB28-EA59239227D0}" type="pres">
      <dgm:prSet presAssocID="{EFA8AC14-7EFE-4290-B419-B6356BF2A9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21BFD5A6-50DB-4E3B-9BA5-5A866C92A030}" type="pres">
      <dgm:prSet presAssocID="{EFA8AC14-7EFE-4290-B419-B6356BF2A954}" presName="spaceRect" presStyleCnt="0"/>
      <dgm:spPr/>
    </dgm:pt>
    <dgm:pt modelId="{A40D717E-E126-4C23-8838-79076478C728}" type="pres">
      <dgm:prSet presAssocID="{EFA8AC14-7EFE-4290-B419-B6356BF2A954}" presName="textRect" presStyleLbl="revTx" presStyleIdx="3" presStyleCnt="4">
        <dgm:presLayoutVars>
          <dgm:chMax val="1"/>
          <dgm:chPref val="1"/>
        </dgm:presLayoutVars>
      </dgm:prSet>
      <dgm:spPr/>
    </dgm:pt>
  </dgm:ptLst>
  <dgm:cxnLst>
    <dgm:cxn modelId="{0D6B1B12-A698-4143-A8C2-DD4D07DC170E}" type="presOf" srcId="{A5CE139F-D4CE-43A7-A4B5-CD70E00C665C}" destId="{467C0DDE-580F-497D-AC44-32C51C0370B6}" srcOrd="0" destOrd="0" presId="urn:microsoft.com/office/officeart/2018/2/layout/IconCircleList"/>
    <dgm:cxn modelId="{E561992F-54DC-4CA6-8D0D-5FDE37E8BAA6}" type="presOf" srcId="{ADFA1D20-4963-434C-9DAC-8331B65E4559}" destId="{A3D9F2C6-DD4D-40FD-891A-7A29AC34569C}" srcOrd="0" destOrd="0" presId="urn:microsoft.com/office/officeart/2018/2/layout/IconCircleList"/>
    <dgm:cxn modelId="{AC71AB70-009C-482F-9636-8905FAA68947}" type="presOf" srcId="{947F6976-DBD2-4D17-9867-F1A9C70E360C}" destId="{E220E764-2E97-44EB-9369-066EAE78ABB8}" srcOrd="0" destOrd="0" presId="urn:microsoft.com/office/officeart/2018/2/layout/IconCircleList"/>
    <dgm:cxn modelId="{FE1E1C8E-0992-4B30-9264-D9BCE2F0DEE1}" type="presOf" srcId="{EFA8AC14-7EFE-4290-B419-B6356BF2A954}" destId="{A40D717E-E126-4C23-8838-79076478C728}" srcOrd="0" destOrd="0" presId="urn:microsoft.com/office/officeart/2018/2/layout/IconCircleList"/>
    <dgm:cxn modelId="{67F0A497-4FF3-4DA3-B2C9-98F0009954C7}" srcId="{FC139538-8F86-4893-B55A-4CBF09644E5B}" destId="{947F6976-DBD2-4D17-9867-F1A9C70E360C}" srcOrd="1" destOrd="0" parTransId="{DBEE6E73-03A1-4ED8-9F54-42F84FEA3417}" sibTransId="{3879EB4C-D3B0-418D-AD4E-1D9B47EF0E6D}"/>
    <dgm:cxn modelId="{9200DE9D-1C2C-43C5-8615-6A5AD1F65830}" srcId="{FC139538-8F86-4893-B55A-4CBF09644E5B}" destId="{2A99DC57-9321-4A50-B045-17611B0C5016}" srcOrd="2" destOrd="0" parTransId="{EF3BAEDC-1AC7-48FA-B9F2-A8851F341D19}" sibTransId="{A5CE139F-D4CE-43A7-A4B5-CD70E00C665C}"/>
    <dgm:cxn modelId="{934FF39E-E02B-4A5C-9786-68B9F20C0FA5}" type="presOf" srcId="{3879EB4C-D3B0-418D-AD4E-1D9B47EF0E6D}" destId="{110E394F-9E63-4927-B595-972E08F52E2A}" srcOrd="0" destOrd="0" presId="urn:microsoft.com/office/officeart/2018/2/layout/IconCircleList"/>
    <dgm:cxn modelId="{B8E4DBAE-F66F-4686-8896-4E0DB4A3F983}" srcId="{FC139538-8F86-4893-B55A-4CBF09644E5B}" destId="{ADFA1D20-4963-434C-9DAC-8331B65E4559}" srcOrd="0" destOrd="0" parTransId="{280B91F6-3663-4CC9-A37B-5971B94E6C3E}" sibTransId="{44C501C2-20D2-4ED4-8125-C3DDC9003F6E}"/>
    <dgm:cxn modelId="{C1ABE8DF-2637-4CBD-8C5E-9287F940CED0}" type="presOf" srcId="{44C501C2-20D2-4ED4-8125-C3DDC9003F6E}" destId="{41B13361-5E23-4220-980D-7A3F2B4DF131}" srcOrd="0" destOrd="0" presId="urn:microsoft.com/office/officeart/2018/2/layout/IconCircleList"/>
    <dgm:cxn modelId="{E61702E2-2C2A-400C-9C35-BBB2B7D63CD0}" type="presOf" srcId="{FC139538-8F86-4893-B55A-4CBF09644E5B}" destId="{DE71092E-9785-40A5-A870-9EEDEEDBD764}" srcOrd="0" destOrd="0" presId="urn:microsoft.com/office/officeart/2018/2/layout/IconCircleList"/>
    <dgm:cxn modelId="{84E4CEE2-DC60-4002-A5DE-D33C3AFB09A9}" srcId="{FC139538-8F86-4893-B55A-4CBF09644E5B}" destId="{EFA8AC14-7EFE-4290-B419-B6356BF2A954}" srcOrd="3" destOrd="0" parTransId="{FA162773-9B6A-4121-B1CD-DCB79E67438E}" sibTransId="{DC3E53A3-133C-4161-859E-CE6F4F04CA38}"/>
    <dgm:cxn modelId="{0414C8F9-A196-4F2E-8A96-14B1AA9C82DC}" type="presOf" srcId="{2A99DC57-9321-4A50-B045-17611B0C5016}" destId="{1004C133-1AB2-4D57-9BA2-73644E08E96E}" srcOrd="0" destOrd="0" presId="urn:microsoft.com/office/officeart/2018/2/layout/IconCircleList"/>
    <dgm:cxn modelId="{3DFA0C64-065D-4080-9B28-661F0B2CEB46}" type="presParOf" srcId="{DE71092E-9785-40A5-A870-9EEDEEDBD764}" destId="{4158E70D-7F86-43E0-BDF6-E80435C82CBC}" srcOrd="0" destOrd="0" presId="urn:microsoft.com/office/officeart/2018/2/layout/IconCircleList"/>
    <dgm:cxn modelId="{0510E9E0-1C8E-4E2D-8F77-6D3AC24FE031}" type="presParOf" srcId="{4158E70D-7F86-43E0-BDF6-E80435C82CBC}" destId="{E2AC1625-4901-4B70-934C-A1DE11807728}" srcOrd="0" destOrd="0" presId="urn:microsoft.com/office/officeart/2018/2/layout/IconCircleList"/>
    <dgm:cxn modelId="{37122448-C38F-441E-8779-06A5A5992F3B}" type="presParOf" srcId="{E2AC1625-4901-4B70-934C-A1DE11807728}" destId="{462D5738-9029-4506-8B2E-A20C65B0C312}" srcOrd="0" destOrd="0" presId="urn:microsoft.com/office/officeart/2018/2/layout/IconCircleList"/>
    <dgm:cxn modelId="{A2EDD71C-2E31-4077-BF9B-B04A99B60D00}" type="presParOf" srcId="{E2AC1625-4901-4B70-934C-A1DE11807728}" destId="{B24D1117-E9E0-4F85-B089-1606151ED971}" srcOrd="1" destOrd="0" presId="urn:microsoft.com/office/officeart/2018/2/layout/IconCircleList"/>
    <dgm:cxn modelId="{E0389573-1924-4E59-AC4C-EB5A0D088C02}" type="presParOf" srcId="{E2AC1625-4901-4B70-934C-A1DE11807728}" destId="{7BC0F7A6-D6E8-406D-A1D2-40439C24DB4B}" srcOrd="2" destOrd="0" presId="urn:microsoft.com/office/officeart/2018/2/layout/IconCircleList"/>
    <dgm:cxn modelId="{9D5470A9-A2C2-40BF-9B19-09E6AE26C15A}" type="presParOf" srcId="{E2AC1625-4901-4B70-934C-A1DE11807728}" destId="{A3D9F2C6-DD4D-40FD-891A-7A29AC34569C}" srcOrd="3" destOrd="0" presId="urn:microsoft.com/office/officeart/2018/2/layout/IconCircleList"/>
    <dgm:cxn modelId="{6479EF34-50E1-4A18-ABA0-8422F7603043}" type="presParOf" srcId="{4158E70D-7F86-43E0-BDF6-E80435C82CBC}" destId="{41B13361-5E23-4220-980D-7A3F2B4DF131}" srcOrd="1" destOrd="0" presId="urn:microsoft.com/office/officeart/2018/2/layout/IconCircleList"/>
    <dgm:cxn modelId="{A22553DB-9F3A-48B3-B9F1-26B9E7469E20}" type="presParOf" srcId="{4158E70D-7F86-43E0-BDF6-E80435C82CBC}" destId="{6251CF5F-1346-4EEF-8746-F2066962E1C0}" srcOrd="2" destOrd="0" presId="urn:microsoft.com/office/officeart/2018/2/layout/IconCircleList"/>
    <dgm:cxn modelId="{99DD168B-144B-48F4-A3B8-FAF8C480A5BA}" type="presParOf" srcId="{6251CF5F-1346-4EEF-8746-F2066962E1C0}" destId="{949CF400-5BF5-496E-8E41-ADEACB4B8D89}" srcOrd="0" destOrd="0" presId="urn:microsoft.com/office/officeart/2018/2/layout/IconCircleList"/>
    <dgm:cxn modelId="{8050CF16-953E-4F72-9CEB-928A7AEC1EA4}" type="presParOf" srcId="{6251CF5F-1346-4EEF-8746-F2066962E1C0}" destId="{06172004-59BC-4CDD-97AE-2892EA1021BB}" srcOrd="1" destOrd="0" presId="urn:microsoft.com/office/officeart/2018/2/layout/IconCircleList"/>
    <dgm:cxn modelId="{20216835-4D3E-4A53-B999-B3014D45E1B6}" type="presParOf" srcId="{6251CF5F-1346-4EEF-8746-F2066962E1C0}" destId="{4D6206DA-B9E8-4700-AC9C-F0C37416A565}" srcOrd="2" destOrd="0" presId="urn:microsoft.com/office/officeart/2018/2/layout/IconCircleList"/>
    <dgm:cxn modelId="{EC381AF8-663E-49BC-BAA9-D9E218B586D0}" type="presParOf" srcId="{6251CF5F-1346-4EEF-8746-F2066962E1C0}" destId="{E220E764-2E97-44EB-9369-066EAE78ABB8}" srcOrd="3" destOrd="0" presId="urn:microsoft.com/office/officeart/2018/2/layout/IconCircleList"/>
    <dgm:cxn modelId="{E0154E9D-FC48-47E7-A79B-E56BA08316A4}" type="presParOf" srcId="{4158E70D-7F86-43E0-BDF6-E80435C82CBC}" destId="{110E394F-9E63-4927-B595-972E08F52E2A}" srcOrd="3" destOrd="0" presId="urn:microsoft.com/office/officeart/2018/2/layout/IconCircleList"/>
    <dgm:cxn modelId="{244ADF06-B83D-45F9-BAF7-D630C0C911C9}" type="presParOf" srcId="{4158E70D-7F86-43E0-BDF6-E80435C82CBC}" destId="{EDB5141A-17DE-44FC-9524-949F4BE9E875}" srcOrd="4" destOrd="0" presId="urn:microsoft.com/office/officeart/2018/2/layout/IconCircleList"/>
    <dgm:cxn modelId="{918FD293-598D-4FFF-A2F4-A3343C881A52}" type="presParOf" srcId="{EDB5141A-17DE-44FC-9524-949F4BE9E875}" destId="{CE2211EC-F592-4EF5-8C22-3700355237F6}" srcOrd="0" destOrd="0" presId="urn:microsoft.com/office/officeart/2018/2/layout/IconCircleList"/>
    <dgm:cxn modelId="{4E79A0C7-7493-420F-9E09-4AE3E1649E3E}" type="presParOf" srcId="{EDB5141A-17DE-44FC-9524-949F4BE9E875}" destId="{7327E169-FF41-4098-A26E-2006B173518C}" srcOrd="1" destOrd="0" presId="urn:microsoft.com/office/officeart/2018/2/layout/IconCircleList"/>
    <dgm:cxn modelId="{E21F8270-45E4-4826-B2E8-9349522E71DA}" type="presParOf" srcId="{EDB5141A-17DE-44FC-9524-949F4BE9E875}" destId="{C5377460-5EBE-40E9-88C2-6CEBE032D760}" srcOrd="2" destOrd="0" presId="urn:microsoft.com/office/officeart/2018/2/layout/IconCircleList"/>
    <dgm:cxn modelId="{BAF7B9BE-F2BC-4CE7-AA1D-045543554AE1}" type="presParOf" srcId="{EDB5141A-17DE-44FC-9524-949F4BE9E875}" destId="{1004C133-1AB2-4D57-9BA2-73644E08E96E}" srcOrd="3" destOrd="0" presId="urn:microsoft.com/office/officeart/2018/2/layout/IconCircleList"/>
    <dgm:cxn modelId="{87CE3593-A76F-4C2B-91FB-9D16ECDCEF88}" type="presParOf" srcId="{4158E70D-7F86-43E0-BDF6-E80435C82CBC}" destId="{467C0DDE-580F-497D-AC44-32C51C0370B6}" srcOrd="5" destOrd="0" presId="urn:microsoft.com/office/officeart/2018/2/layout/IconCircleList"/>
    <dgm:cxn modelId="{0756A351-A111-4F97-9ACE-3A523BA39629}" type="presParOf" srcId="{4158E70D-7F86-43E0-BDF6-E80435C82CBC}" destId="{1F6917F6-66AB-459A-B870-B8C5D355AD7A}" srcOrd="6" destOrd="0" presId="urn:microsoft.com/office/officeart/2018/2/layout/IconCircleList"/>
    <dgm:cxn modelId="{81511298-F25F-411F-B859-DD69FA67B2EE}" type="presParOf" srcId="{1F6917F6-66AB-459A-B870-B8C5D355AD7A}" destId="{CB9030AC-184E-4A1B-9AAE-35C71790AB09}" srcOrd="0" destOrd="0" presId="urn:microsoft.com/office/officeart/2018/2/layout/IconCircleList"/>
    <dgm:cxn modelId="{E6257710-E5D5-4FC4-A703-933C4418C2CC}" type="presParOf" srcId="{1F6917F6-66AB-459A-B870-B8C5D355AD7A}" destId="{BEDB30D9-2205-4AE8-AB28-EA59239227D0}" srcOrd="1" destOrd="0" presId="urn:microsoft.com/office/officeart/2018/2/layout/IconCircleList"/>
    <dgm:cxn modelId="{FF27F4E0-B40C-4C92-9B90-6DBBA13C71CA}" type="presParOf" srcId="{1F6917F6-66AB-459A-B870-B8C5D355AD7A}" destId="{21BFD5A6-50DB-4E3B-9BA5-5A866C92A030}" srcOrd="2" destOrd="0" presId="urn:microsoft.com/office/officeart/2018/2/layout/IconCircleList"/>
    <dgm:cxn modelId="{FE742D9B-C024-4BC5-B300-0A6C0C2FC1CA}" type="presParOf" srcId="{1F6917F6-66AB-459A-B870-B8C5D355AD7A}" destId="{A40D717E-E126-4C23-8838-79076478C72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F9268-CDF4-409F-AD25-1560A77068F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23EC2-B2C8-4B25-9BE3-661A90EA73C5}">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7B13A6-47AC-4DB6-AE73-FB3682FD683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It </a:t>
          </a:r>
          <a:r>
            <a:rPr lang="en-US" sz="1200" b="0" i="0" kern="1200"/>
            <a:t>allows sequential access to the elements of an aggregate object (i.e., collection) without exposing its underlying representation</a:t>
          </a:r>
          <a:endParaRPr lang="en-US" sz="1200" kern="1200"/>
        </a:p>
      </dsp:txBody>
      <dsp:txXfrm>
        <a:off x="75768" y="3053169"/>
        <a:ext cx="3093750" cy="720000"/>
      </dsp:txXfrm>
    </dsp:sp>
    <dsp:sp modelId="{DA9BFD72-A99A-4790-8F0E-108E077156B8}">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1FA4A-42E9-42F1-B528-84E8177E570E}">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D0ABD6-28C0-4379-BF87-785B5529F92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That means using the Iterator Design Pattern, we can access the elements of a collection sequentially without knowing its internal representations</a:t>
          </a:r>
          <a:endParaRPr lang="en-US" sz="1200" kern="1200"/>
        </a:p>
      </dsp:txBody>
      <dsp:txXfrm>
        <a:off x="3710925" y="3053169"/>
        <a:ext cx="3093750" cy="720000"/>
      </dsp:txXfrm>
    </dsp:sp>
    <dsp:sp modelId="{DEE2C63E-66B4-4D46-BC0B-EF77BAF45F69}">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CFCD4-A305-4339-B8CC-C31C020BF19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79F17B-654C-40E9-B481-D0B8517025C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This pattern provides a uniform interface for traversing different data structures.</a:t>
          </a:r>
          <a:endParaRPr lang="en-US" sz="1200" kern="1200"/>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D5738-9029-4506-8B2E-A20C65B0C312}">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D1117-E9E0-4F85-B089-1606151ED971}">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9F2C6-DD4D-40FD-891A-7A29AC34569C}">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Reduced Complexity:</a:t>
          </a:r>
          <a:r>
            <a:rPr lang="en-US" sz="1600" b="0" i="0" kern="1200"/>
            <a:t> It centralizes complex communications and controls logic between objects in a system.</a:t>
          </a:r>
          <a:endParaRPr lang="en-US" sz="1600" kern="1200"/>
        </a:p>
      </dsp:txBody>
      <dsp:txXfrm>
        <a:off x="1948202" y="368029"/>
        <a:ext cx="3233964" cy="1371985"/>
      </dsp:txXfrm>
    </dsp:sp>
    <dsp:sp modelId="{949CF400-5BF5-496E-8E41-ADEACB4B8D89}">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72004-59BC-4CDD-97AE-2892EA1021BB}">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20E764-2E97-44EB-9369-066EAE78ABB8}">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Decoupled Objects:</a:t>
          </a:r>
          <a:r>
            <a:rPr lang="en-US" sz="1600" b="0" i="0" kern="1200"/>
            <a:t> Colleague objects are less coupled to each other, which increases maintainability and reusability.</a:t>
          </a:r>
          <a:endParaRPr lang="en-US" sz="1600" kern="1200"/>
        </a:p>
      </dsp:txBody>
      <dsp:txXfrm>
        <a:off x="7411643" y="368029"/>
        <a:ext cx="3233964" cy="1371985"/>
      </dsp:txXfrm>
    </dsp:sp>
    <dsp:sp modelId="{CE2211EC-F592-4EF5-8C22-3700355237F6}">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27E169-FF41-4098-A26E-2006B173518C}">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4C133-1AB2-4D57-9BA2-73644E08E96E}">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Simplified Object Protocols:</a:t>
          </a:r>
          <a:r>
            <a:rPr lang="en-US" sz="1600" b="0" i="0" kern="1200"/>
            <a:t> Objects no longer communicate directly with each other but instead through a mediator, simplifying their interaction protocols.</a:t>
          </a:r>
          <a:endParaRPr lang="en-US" sz="1600" kern="1200"/>
        </a:p>
      </dsp:txBody>
      <dsp:txXfrm>
        <a:off x="1948202" y="2452790"/>
        <a:ext cx="3233964" cy="1371985"/>
      </dsp:txXfrm>
    </dsp:sp>
    <dsp:sp modelId="{CB9030AC-184E-4A1B-9AAE-35C71790AB09}">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B30D9-2205-4AE8-AB28-EA59239227D0}">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0D717E-E126-4C23-8838-79076478C728}">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Centralized Control:</a:t>
          </a:r>
          <a:r>
            <a:rPr lang="en-US" sz="1600" b="0" i="0" kern="1200"/>
            <a:t> The mediator encapsulates the logic for how objects interact, making it easier to change the logic independently of the colleague classes.</a:t>
          </a:r>
          <a:endParaRPr lang="en-US" sz="1600" kern="1200"/>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C3EC-5C5E-74CF-A8EF-E3A500418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1D66B-6B27-4A90-BCDD-62FF19D4A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18107-0EED-0F74-93E9-3DEECCAA953F}"/>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4AE4A6D1-4D14-2677-9A80-B0FBFD053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FE500-BA48-CCDF-B90A-A4875DB7F3ED}"/>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1861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BC29-A9ED-0999-ABD8-9BD9D206B1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1350F-8971-1FEF-CD18-63D7D3CE6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7D6CC-4EF6-F941-E8E2-F79D153B505C}"/>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E13F839E-E9D7-E812-B1CE-4F02FA72A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EA578-AFD6-891A-C874-231D504F459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60579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1B48A-D03C-8ACD-1C9F-428BF041FE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63AB01-C5BB-66BD-8454-770A3FF86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BA60E-0745-F27F-F979-DDEBD4E8FE5C}"/>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6481AE19-E856-6E98-EA2C-223C1A93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1EE46-4C7B-52C1-22E0-CC4B7795C60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30620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80E-C136-FB9F-6F38-6CB34C287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8E4B2-C1FA-9824-F892-84EB56C7F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BEFA-8E73-829A-2473-FACD2545BDB0}"/>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F947ED1D-B60B-5EBF-1407-1801DA3F8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CBB52-5B23-8EB7-EBEB-AACD173C0EEF}"/>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42802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770-50CB-7444-27E5-F8DAB2380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C1B6D9-28C9-9AF1-F522-B6593E8AB1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9B920-B3FB-CD2A-962D-E2046114D4AA}"/>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FC641E66-6DCA-E2AE-D75B-4858E63FA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7597D-6D4B-5A0C-0A9A-C9E823484031}"/>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37992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BACC-ABF5-DF11-A2E2-8D870D4D9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46DF98-4015-082C-B914-928CE0AFE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6D0CA2-6B88-E9EB-185F-1C19EA07F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756468-3D65-B209-C458-B17A229764BB}"/>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6" name="Footer Placeholder 5">
            <a:extLst>
              <a:ext uri="{FF2B5EF4-FFF2-40B4-BE49-F238E27FC236}">
                <a16:creationId xmlns:a16="http://schemas.microsoft.com/office/drawing/2014/main" id="{322F1889-0501-F390-791B-4AB638286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C650-4CFD-301E-A892-26A20CD71419}"/>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535106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99A2-9E99-9E83-D068-7C349D6F6A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CFB8B-7E6A-CDC4-D09A-336633C0E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0D0AB-404B-14BC-E180-8A9ACEFD30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61ABD-7A45-E2BA-9DF6-4EAE5DE3C7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973B4-14C0-C986-885D-E9C0E6615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F75E0B-8B1C-D158-1EE1-B411B1996633}"/>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8" name="Footer Placeholder 7">
            <a:extLst>
              <a:ext uri="{FF2B5EF4-FFF2-40B4-BE49-F238E27FC236}">
                <a16:creationId xmlns:a16="http://schemas.microsoft.com/office/drawing/2014/main" id="{BFCFDBF6-E5FE-01F7-E058-2F8B939148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7FD88A-3E4B-00B0-CD38-B83D54309EC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98847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1341-975D-E67A-295B-DD9B68C9A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41EF8C-1669-59E5-E12B-2D5F71B7FC46}"/>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4" name="Footer Placeholder 3">
            <a:extLst>
              <a:ext uri="{FF2B5EF4-FFF2-40B4-BE49-F238E27FC236}">
                <a16:creationId xmlns:a16="http://schemas.microsoft.com/office/drawing/2014/main" id="{E6503F3D-2FE6-B7B5-C99A-2291080B56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0967AE-CE70-251A-5FBC-44DAF8CC2897}"/>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141174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3E62-486A-0875-CCEE-32BA7616E234}"/>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3" name="Footer Placeholder 2">
            <a:extLst>
              <a:ext uri="{FF2B5EF4-FFF2-40B4-BE49-F238E27FC236}">
                <a16:creationId xmlns:a16="http://schemas.microsoft.com/office/drawing/2014/main" id="{8F8EE559-FD5B-5B1B-6DE2-72C6DA0455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6C0779-EEA0-0387-4DD8-F43C718BA50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6598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4A74-C671-DB3B-4573-1E463D86F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9D38F5-80F7-3334-D2E7-D736C5A2E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800819-6A5D-DF6A-4AFC-6AFCD4DD7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2D19E-35D7-822F-BD8E-5608FB04475F}"/>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6" name="Footer Placeholder 5">
            <a:extLst>
              <a:ext uri="{FF2B5EF4-FFF2-40B4-BE49-F238E27FC236}">
                <a16:creationId xmlns:a16="http://schemas.microsoft.com/office/drawing/2014/main" id="{9A966E25-8AE8-601C-B717-778C94F2A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6798D-2839-18EE-2908-29E33BA0D82F}"/>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364771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8AAF5-3AED-6D20-A1EF-8A4D19552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5A09C9-E330-6735-3B6A-CEE3F1954A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45F10D-DBE5-123C-97E5-F98149B76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3AF7C-19E1-6C55-47DF-920984C1D13C}"/>
              </a:ext>
            </a:extLst>
          </p:cNvPr>
          <p:cNvSpPr>
            <a:spLocks noGrp="1"/>
          </p:cNvSpPr>
          <p:nvPr>
            <p:ph type="dt" sz="half" idx="10"/>
          </p:nvPr>
        </p:nvSpPr>
        <p:spPr/>
        <p:txBody>
          <a:bodyPr/>
          <a:lstStyle/>
          <a:p>
            <a:fld id="{18E21C67-F94D-4AE4-92CD-358A5CF6275B}" type="datetimeFigureOut">
              <a:rPr lang="en-US" smtClean="0"/>
              <a:t>4/4/2025</a:t>
            </a:fld>
            <a:endParaRPr lang="en-US"/>
          </a:p>
        </p:txBody>
      </p:sp>
      <p:sp>
        <p:nvSpPr>
          <p:cNvPr id="6" name="Footer Placeholder 5">
            <a:extLst>
              <a:ext uri="{FF2B5EF4-FFF2-40B4-BE49-F238E27FC236}">
                <a16:creationId xmlns:a16="http://schemas.microsoft.com/office/drawing/2014/main" id="{80E3C18D-2CA1-2952-A86E-CDEA22E68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4D884-0C2F-277A-77C2-47FDB02A5A63}"/>
              </a:ext>
            </a:extLst>
          </p:cNvPr>
          <p:cNvSpPr>
            <a:spLocks noGrp="1"/>
          </p:cNvSpPr>
          <p:nvPr>
            <p:ph type="sldNum" sz="quarter" idx="12"/>
          </p:nvPr>
        </p:nvSpPr>
        <p:spPr/>
        <p:txBody>
          <a:bodyPr/>
          <a:lstStyle/>
          <a:p>
            <a:fld id="{74379319-C4AC-40CE-865F-3E68D0503FF4}" type="slidenum">
              <a:rPr lang="en-US" smtClean="0"/>
              <a:t>‹#›</a:t>
            </a:fld>
            <a:endParaRPr lang="en-US"/>
          </a:p>
        </p:txBody>
      </p:sp>
    </p:spTree>
    <p:extLst>
      <p:ext uri="{BB962C8B-B14F-4D97-AF65-F5344CB8AC3E}">
        <p14:creationId xmlns:p14="http://schemas.microsoft.com/office/powerpoint/2010/main" val="244526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20973-27AE-D6D9-0905-B8DF7DCE3F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3A1613-2A47-CE5F-7DA8-AD3207608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61E13-BDDA-60A8-2DF7-8880CF1593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E21C67-F94D-4AE4-92CD-358A5CF6275B}" type="datetimeFigureOut">
              <a:rPr lang="en-US" smtClean="0"/>
              <a:t>4/4/2025</a:t>
            </a:fld>
            <a:endParaRPr lang="en-US"/>
          </a:p>
        </p:txBody>
      </p:sp>
      <p:sp>
        <p:nvSpPr>
          <p:cNvPr id="5" name="Footer Placeholder 4">
            <a:extLst>
              <a:ext uri="{FF2B5EF4-FFF2-40B4-BE49-F238E27FC236}">
                <a16:creationId xmlns:a16="http://schemas.microsoft.com/office/drawing/2014/main" id="{00DC4DA1-0AEE-4941-D51E-6C559BB86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E18A51-F302-D44C-D0E4-7CD580B9DE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379319-C4AC-40CE-865F-3E68D0503FF4}" type="slidenum">
              <a:rPr lang="en-US" smtClean="0"/>
              <a:t>‹#›</a:t>
            </a:fld>
            <a:endParaRPr lang="en-US"/>
          </a:p>
        </p:txBody>
      </p:sp>
      <p:sp>
        <p:nvSpPr>
          <p:cNvPr id="8" name="TextBox 7">
            <a:extLst>
              <a:ext uri="{FF2B5EF4-FFF2-40B4-BE49-F238E27FC236}">
                <a16:creationId xmlns:a16="http://schemas.microsoft.com/office/drawing/2014/main" id="{9B466F30-9FC4-B3A2-C61B-2930EC7578AD}"/>
              </a:ext>
            </a:extLst>
          </p:cNvPr>
          <p:cNvSpPr txBox="1"/>
          <p:nvPr userDrawn="1">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4045353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tnettutorials.net/lesson/structural-design-pattern/" TargetMode="External"/><Relationship Id="rId2" Type="http://schemas.openxmlformats.org/officeDocument/2006/relationships/hyperlink" Target="https://dotnettutorials.net/lesson/creational-design-pattern/" TargetMode="External"/><Relationship Id="rId1" Type="http://schemas.openxmlformats.org/officeDocument/2006/relationships/slideLayout" Target="../slideLayouts/slideLayout2.xml"/><Relationship Id="rId4" Type="http://schemas.openxmlformats.org/officeDocument/2006/relationships/hyperlink" Target="https://dotnettutorials.net/lesson/behavioral-design-patter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tnettutorials.net/lesson/factory-design-pattern-csharp/" TargetMode="External"/><Relationship Id="rId2" Type="http://schemas.openxmlformats.org/officeDocument/2006/relationships/hyperlink" Target="https://dotnettutorials.net/lesson/singleton-design-pattern/" TargetMode="External"/><Relationship Id="rId1" Type="http://schemas.openxmlformats.org/officeDocument/2006/relationships/slideLayout" Target="../slideLayouts/slideLayout2.xml"/><Relationship Id="rId6" Type="http://schemas.openxmlformats.org/officeDocument/2006/relationships/hyperlink" Target="https://dotnettutorials.net/lesson/abstract-factory-design-pattern-csharp/" TargetMode="External"/><Relationship Id="rId5" Type="http://schemas.openxmlformats.org/officeDocument/2006/relationships/hyperlink" Target="https://dotnettutorials.net/lesson/prototype-design-pattern/" TargetMode="External"/><Relationship Id="rId4" Type="http://schemas.openxmlformats.org/officeDocument/2006/relationships/hyperlink" Target="https://dotnettutorials.net/lesson/builder-design-patter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5318-ECEC-94A7-D62D-3482136E9D2A}"/>
              </a:ext>
            </a:extLst>
          </p:cNvPr>
          <p:cNvSpPr>
            <a:spLocks noGrp="1"/>
          </p:cNvSpPr>
          <p:nvPr>
            <p:ph type="ctrTitle"/>
          </p:nvPr>
        </p:nvSpPr>
        <p:spPr/>
        <p:txBody>
          <a:bodyPr/>
          <a:lstStyle/>
          <a:p>
            <a:r>
              <a:rPr lang="en-US" b="0" i="0" dirty="0">
                <a:solidFill>
                  <a:srgbClr val="000000"/>
                </a:solidFill>
                <a:effectLst/>
                <a:latin typeface="arial" panose="020B0604020202020204" pitchFamily="34" charset="0"/>
              </a:rPr>
              <a:t>Design Patterns</a:t>
            </a:r>
            <a:endParaRPr lang="en-US" dirty="0"/>
          </a:p>
        </p:txBody>
      </p:sp>
    </p:spTree>
    <p:extLst>
      <p:ext uri="{BB962C8B-B14F-4D97-AF65-F5344CB8AC3E}">
        <p14:creationId xmlns:p14="http://schemas.microsoft.com/office/powerpoint/2010/main" val="173882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3F5C-A95E-11C3-CD5F-E898C3BCFAC5}"/>
              </a:ext>
            </a:extLst>
          </p:cNvPr>
          <p:cNvSpPr>
            <a:spLocks noGrp="1"/>
          </p:cNvSpPr>
          <p:nvPr>
            <p:ph type="title"/>
          </p:nvPr>
        </p:nvSpPr>
        <p:spPr/>
        <p:txBody>
          <a:bodyPr>
            <a:normAutofit fontScale="90000"/>
          </a:bodyPr>
          <a:lstStyle/>
          <a:p>
            <a:r>
              <a:rPr lang="en-US" b="1" i="0" dirty="0">
                <a:solidFill>
                  <a:srgbClr val="000000"/>
                </a:solidFill>
                <a:effectLst/>
                <a:latin typeface="arial" panose="020B0604020202020204" pitchFamily="34" charset="0"/>
              </a:rPr>
              <a:t>Real-Time Example to Understand Factory Design Pattern</a:t>
            </a:r>
            <a:br>
              <a:rPr lang="en-US" b="1" i="0" dirty="0">
                <a:solidFill>
                  <a:srgbClr val="3A3A3A"/>
                </a:solidFill>
                <a:effectLst/>
                <a:latin typeface="-apple-system"/>
              </a:rPr>
            </a:br>
            <a:endParaRPr lang="en-US" dirty="0"/>
          </a:p>
        </p:txBody>
      </p:sp>
      <p:pic>
        <p:nvPicPr>
          <p:cNvPr id="5" name="Content Placeholder 4">
            <a:extLst>
              <a:ext uri="{FF2B5EF4-FFF2-40B4-BE49-F238E27FC236}">
                <a16:creationId xmlns:a16="http://schemas.microsoft.com/office/drawing/2014/main" id="{3791E226-7FA8-2985-D6F7-108A4514E034}"/>
              </a:ext>
            </a:extLst>
          </p:cNvPr>
          <p:cNvPicPr>
            <a:picLocks noGrp="1" noChangeAspect="1"/>
          </p:cNvPicPr>
          <p:nvPr>
            <p:ph idx="1"/>
          </p:nvPr>
        </p:nvPicPr>
        <p:blipFill>
          <a:blip r:embed="rId2"/>
          <a:stretch>
            <a:fillRect/>
          </a:stretch>
        </p:blipFill>
        <p:spPr>
          <a:xfrm>
            <a:off x="2166937" y="2105819"/>
            <a:ext cx="7858125" cy="3790950"/>
          </a:xfrm>
          <a:prstGeom prst="rect">
            <a:avLst/>
          </a:prstGeom>
        </p:spPr>
      </p:pic>
    </p:spTree>
    <p:extLst>
      <p:ext uri="{BB962C8B-B14F-4D97-AF65-F5344CB8AC3E}">
        <p14:creationId xmlns:p14="http://schemas.microsoft.com/office/powerpoint/2010/main" val="31472884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1343-6579-8855-655F-3AE916B27195}"/>
              </a:ext>
            </a:extLst>
          </p:cNvPr>
          <p:cNvSpPr>
            <a:spLocks noGrp="1"/>
          </p:cNvSpPr>
          <p:nvPr>
            <p:ph type="title"/>
          </p:nvPr>
        </p:nvSpPr>
        <p:spPr/>
        <p:txBody>
          <a:bodyPr/>
          <a:lstStyle/>
          <a:p>
            <a:r>
              <a:rPr lang="en-US" dirty="0"/>
              <a:t>UML – Template Design</a:t>
            </a:r>
          </a:p>
        </p:txBody>
      </p:sp>
      <p:pic>
        <p:nvPicPr>
          <p:cNvPr id="4" name="Content Placeholder 3">
            <a:extLst>
              <a:ext uri="{FF2B5EF4-FFF2-40B4-BE49-F238E27FC236}">
                <a16:creationId xmlns:a16="http://schemas.microsoft.com/office/drawing/2014/main" id="{8A872D2E-14A3-7D08-77D3-BEB0DCBF7183}"/>
              </a:ext>
            </a:extLst>
          </p:cNvPr>
          <p:cNvPicPr>
            <a:picLocks noGrp="1" noChangeAspect="1"/>
          </p:cNvPicPr>
          <p:nvPr>
            <p:ph idx="1"/>
          </p:nvPr>
        </p:nvPicPr>
        <p:blipFill>
          <a:blip r:embed="rId2"/>
          <a:stretch>
            <a:fillRect/>
          </a:stretch>
        </p:blipFill>
        <p:spPr>
          <a:xfrm>
            <a:off x="1333500" y="1948656"/>
            <a:ext cx="9525000" cy="4105275"/>
          </a:xfrm>
          <a:prstGeom prst="rect">
            <a:avLst/>
          </a:prstGeom>
        </p:spPr>
      </p:pic>
    </p:spTree>
    <p:extLst>
      <p:ext uri="{BB962C8B-B14F-4D97-AF65-F5344CB8AC3E}">
        <p14:creationId xmlns:p14="http://schemas.microsoft.com/office/powerpoint/2010/main" val="2537285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F9CE-017F-6649-EEEF-25814A2224A3}"/>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Visitor Design Pattern</a:t>
            </a:r>
            <a:endParaRPr lang="en-US" sz="3600" dirty="0"/>
          </a:p>
        </p:txBody>
      </p:sp>
      <p:sp>
        <p:nvSpPr>
          <p:cNvPr id="3" name="Content Placeholder 2">
            <a:extLst>
              <a:ext uri="{FF2B5EF4-FFF2-40B4-BE49-F238E27FC236}">
                <a16:creationId xmlns:a16="http://schemas.microsoft.com/office/drawing/2014/main" id="{908E1EAC-E9ED-D97F-41A1-B35FFCADB576}"/>
              </a:ext>
            </a:extLst>
          </p:cNvPr>
          <p:cNvSpPr>
            <a:spLocks noGrp="1"/>
          </p:cNvSpPr>
          <p:nvPr>
            <p:ph idx="1"/>
          </p:nvPr>
        </p:nvSpPr>
        <p:spPr/>
        <p:txBody>
          <a:bodyPr/>
          <a:lstStyle/>
          <a:p>
            <a:r>
              <a:rPr lang="en-US" b="0" i="0" dirty="0">
                <a:solidFill>
                  <a:srgbClr val="000000"/>
                </a:solidFill>
                <a:effectLst/>
                <a:latin typeface="arial" panose="020B0604020202020204" pitchFamily="34" charset="0"/>
              </a:rPr>
              <a:t>Visitor object that changes an element object’s executing algorithm</a:t>
            </a:r>
          </a:p>
          <a:p>
            <a:r>
              <a:rPr lang="en-US" dirty="0">
                <a:solidFill>
                  <a:srgbClr val="000000"/>
                </a:solidFill>
                <a:latin typeface="arial" panose="020B0604020202020204" pitchFamily="34" charset="0"/>
              </a:rPr>
              <a:t>W</a:t>
            </a:r>
            <a:r>
              <a:rPr lang="en-US" b="0" i="0" dirty="0">
                <a:solidFill>
                  <a:srgbClr val="000000"/>
                </a:solidFill>
                <a:effectLst/>
                <a:latin typeface="arial" panose="020B0604020202020204" pitchFamily="34" charset="0"/>
              </a:rPr>
              <a:t>hen the visitor varies, the execution algorithm of the element object can also vary</a:t>
            </a:r>
          </a:p>
          <a:p>
            <a:r>
              <a:rPr lang="en-US" b="0" i="0" dirty="0">
                <a:solidFill>
                  <a:srgbClr val="000000"/>
                </a:solidFill>
                <a:effectLst/>
                <a:latin typeface="arial" panose="020B0604020202020204" pitchFamily="34" charset="0"/>
              </a:rPr>
              <a:t>As per the Visitor Design Pattern, the element object has to accept the visitor object so that the visitor object handles the operation on the element object.</a:t>
            </a:r>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Visitor Design Pattern should be used when you have distinct and unrelated operations to perform across a structure of objects (element objects).</a:t>
            </a:r>
            <a:endParaRPr lang="en-US" dirty="0"/>
          </a:p>
        </p:txBody>
      </p:sp>
    </p:spTree>
    <p:extLst>
      <p:ext uri="{BB962C8B-B14F-4D97-AF65-F5344CB8AC3E}">
        <p14:creationId xmlns:p14="http://schemas.microsoft.com/office/powerpoint/2010/main" val="2461035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C11C-4969-828D-E925-A83A088F6E3C}"/>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Example to Understand Visitor Design Pattern</a:t>
            </a:r>
            <a:endParaRPr lang="en-US" dirty="0"/>
          </a:p>
        </p:txBody>
      </p:sp>
      <p:pic>
        <p:nvPicPr>
          <p:cNvPr id="4" name="Content Placeholder 3">
            <a:extLst>
              <a:ext uri="{FF2B5EF4-FFF2-40B4-BE49-F238E27FC236}">
                <a16:creationId xmlns:a16="http://schemas.microsoft.com/office/drawing/2014/main" id="{0F0CD721-BD22-5BB5-D6B5-E62467F3E5D0}"/>
              </a:ext>
            </a:extLst>
          </p:cNvPr>
          <p:cNvPicPr>
            <a:picLocks noGrp="1" noChangeAspect="1"/>
          </p:cNvPicPr>
          <p:nvPr>
            <p:ph idx="1"/>
          </p:nvPr>
        </p:nvPicPr>
        <p:blipFill>
          <a:blip r:embed="rId2"/>
          <a:stretch>
            <a:fillRect/>
          </a:stretch>
        </p:blipFill>
        <p:spPr>
          <a:xfrm>
            <a:off x="3457575" y="2286794"/>
            <a:ext cx="5276850" cy="3429000"/>
          </a:xfrm>
          <a:prstGeom prst="rect">
            <a:avLst/>
          </a:prstGeom>
        </p:spPr>
      </p:pic>
    </p:spTree>
    <p:extLst>
      <p:ext uri="{BB962C8B-B14F-4D97-AF65-F5344CB8AC3E}">
        <p14:creationId xmlns:p14="http://schemas.microsoft.com/office/powerpoint/2010/main" val="120453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DA8506-2E3A-16A7-CA95-896095C37713}"/>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fontAlgn="base">
              <a:spcAft>
                <a:spcPts val="1500"/>
              </a:spcAft>
            </a:pPr>
            <a:r>
              <a:rPr lang="en-US" sz="3400" b="1" i="0">
                <a:effectLst/>
              </a:rPr>
              <a:t>Real-Time Example to Understand Visitor Design Pattern</a:t>
            </a:r>
            <a:endParaRPr lang="en-US" sz="3400"/>
          </a:p>
        </p:txBody>
      </p:sp>
      <p:sp>
        <p:nvSpPr>
          <p:cNvPr id="3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D6BE18-3458-C5CF-CA43-DC3A31637E07}"/>
              </a:ext>
            </a:extLst>
          </p:cNvPr>
          <p:cNvSpPr txBox="1"/>
          <p:nvPr/>
        </p:nvSpPr>
        <p:spPr>
          <a:xfrm>
            <a:off x="5541263" y="457199"/>
            <a:ext cx="6007608" cy="2557305"/>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400" b="0" i="0" dirty="0">
                <a:effectLst/>
              </a:rPr>
              <a:t>So, here in this example, the doctor is nothing but a visitor, and the object structure is the collection of Kids where each kid is an element object</a:t>
            </a:r>
          </a:p>
          <a:p>
            <a:pPr indent="-228600" fontAlgn="base">
              <a:lnSpc>
                <a:spcPct val="90000"/>
              </a:lnSpc>
              <a:buFont typeface="Arial" panose="020B0604020202020204" pitchFamily="34" charset="0"/>
              <a:buChar char="•"/>
            </a:pPr>
            <a:r>
              <a:rPr lang="en-US" sz="2400" b="0" i="0" dirty="0">
                <a:effectLst/>
              </a:rPr>
              <a:t>Here, the salesman is the visitor, and the object structure is the same collection of kids, where each kid is an element.</a:t>
            </a:r>
          </a:p>
          <a:p>
            <a:pPr>
              <a:lnSpc>
                <a:spcPct val="90000"/>
              </a:lnSpc>
            </a:pPr>
            <a:br>
              <a:rPr lang="en-US" sz="2400" dirty="0"/>
            </a:br>
            <a:endParaRPr lang="en-US" sz="2400" dirty="0"/>
          </a:p>
        </p:txBody>
      </p:sp>
      <p:pic>
        <p:nvPicPr>
          <p:cNvPr id="4" name="Content Placeholder 3">
            <a:extLst>
              <a:ext uri="{FF2B5EF4-FFF2-40B4-BE49-F238E27FC236}">
                <a16:creationId xmlns:a16="http://schemas.microsoft.com/office/drawing/2014/main" id="{8B050BD0-D85B-ADE6-9102-CED5C3CCD015}"/>
              </a:ext>
            </a:extLst>
          </p:cNvPr>
          <p:cNvPicPr>
            <a:picLocks noGrp="1" noChangeAspect="1"/>
          </p:cNvPicPr>
          <p:nvPr>
            <p:ph idx="1"/>
          </p:nvPr>
        </p:nvPicPr>
        <p:blipFill>
          <a:blip r:embed="rId2"/>
          <a:stretch>
            <a:fillRect/>
          </a:stretch>
        </p:blipFill>
        <p:spPr>
          <a:xfrm>
            <a:off x="466344" y="3588714"/>
            <a:ext cx="5468112" cy="2624633"/>
          </a:xfrm>
          <a:prstGeom prst="rect">
            <a:avLst/>
          </a:prstGeom>
        </p:spPr>
      </p:pic>
      <p:pic>
        <p:nvPicPr>
          <p:cNvPr id="7" name="Picture 6">
            <a:extLst>
              <a:ext uri="{FF2B5EF4-FFF2-40B4-BE49-F238E27FC236}">
                <a16:creationId xmlns:a16="http://schemas.microsoft.com/office/drawing/2014/main" id="{44A3F9A4-F125-BDDF-09CF-EB2DF25A7B36}"/>
              </a:ext>
            </a:extLst>
          </p:cNvPr>
          <p:cNvPicPr>
            <a:picLocks noChangeAspect="1"/>
          </p:cNvPicPr>
          <p:nvPr/>
        </p:nvPicPr>
        <p:blipFill>
          <a:blip r:embed="rId3"/>
          <a:stretch>
            <a:fillRect/>
          </a:stretch>
        </p:blipFill>
        <p:spPr>
          <a:xfrm>
            <a:off x="6254496" y="3588715"/>
            <a:ext cx="5468112" cy="2624632"/>
          </a:xfrm>
          <a:prstGeom prst="rect">
            <a:avLst/>
          </a:prstGeom>
        </p:spPr>
      </p:pic>
    </p:spTree>
    <p:extLst>
      <p:ext uri="{BB962C8B-B14F-4D97-AF65-F5344CB8AC3E}">
        <p14:creationId xmlns:p14="http://schemas.microsoft.com/office/powerpoint/2010/main" val="2306948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E19A-7AD6-3BBE-3ABC-3B2861A834A9}"/>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Use Cases of Visitor Design Pattern</a:t>
            </a:r>
            <a:endParaRPr lang="en-US" dirty="0"/>
          </a:p>
        </p:txBody>
      </p:sp>
      <p:sp>
        <p:nvSpPr>
          <p:cNvPr id="3" name="Content Placeholder 2">
            <a:extLst>
              <a:ext uri="{FF2B5EF4-FFF2-40B4-BE49-F238E27FC236}">
                <a16:creationId xmlns:a16="http://schemas.microsoft.com/office/drawing/2014/main" id="{4D7CBD2C-B592-6702-0516-33D13BB6E536}"/>
              </a:ext>
            </a:extLst>
          </p:cNvPr>
          <p:cNvSpPr>
            <a:spLocks noGrp="1"/>
          </p:cNvSpPr>
          <p:nvPr>
            <p:ph idx="1"/>
          </p:nvPr>
        </p:nvSpPr>
        <p:spPr/>
        <p:txBody>
          <a:bodyPr/>
          <a:lstStyle/>
          <a:p>
            <a:pPr algn="just" fontAlgn="base">
              <a:buFont typeface="Arial" panose="020B0604020202020204" pitchFamily="34" charset="0"/>
              <a:buChar char="•"/>
            </a:pPr>
            <a:r>
              <a:rPr lang="en-US" b="0" i="0" dirty="0">
                <a:solidFill>
                  <a:srgbClr val="000000"/>
                </a:solidFill>
                <a:effectLst/>
                <a:latin typeface="arial" panose="020B0604020202020204" pitchFamily="34" charset="0"/>
              </a:rPr>
              <a:t>When you need to perform operations on a set of objects with different classes and you want to avoid type checks.</a:t>
            </a:r>
          </a:p>
          <a:p>
            <a:pPr algn="just" fontAlgn="base">
              <a:buFont typeface="Arial" panose="020B0604020202020204" pitchFamily="34" charset="0"/>
              <a:buChar char="•"/>
            </a:pPr>
            <a:endParaRPr lang="en-US" dirty="0">
              <a:solidFill>
                <a:srgbClr val="000000"/>
              </a:solidFill>
              <a:latin typeface="arial" panose="020B0604020202020204" pitchFamily="34" charset="0"/>
            </a:endParaRPr>
          </a:p>
          <a:p>
            <a:pPr algn="just" fontAlgn="base">
              <a:buFont typeface="Arial" panose="020B0604020202020204" pitchFamily="34" charset="0"/>
              <a:buChar char="•"/>
            </a:pPr>
            <a:endParaRPr lang="en-US" b="0" i="0" dirty="0">
              <a:solidFill>
                <a:srgbClr val="3A3A3A"/>
              </a:solidFill>
              <a:effectLst/>
              <a:latin typeface="-apple-system"/>
            </a:endParaRPr>
          </a:p>
          <a:p>
            <a:pPr algn="just" fontAlgn="base">
              <a:buFont typeface="Arial" panose="020B0604020202020204" pitchFamily="34" charset="0"/>
              <a:buChar char="•"/>
            </a:pPr>
            <a:r>
              <a:rPr lang="en-US" b="0" i="0" dirty="0">
                <a:solidFill>
                  <a:srgbClr val="000000"/>
                </a:solidFill>
                <a:effectLst/>
                <a:latin typeface="arial" panose="020B0604020202020204" pitchFamily="34" charset="0"/>
              </a:rPr>
              <a:t>When new operations need to be added to complex class hierarchies without changing the classes themselves.</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2110133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52B8-63E2-455C-2EB0-776C3AEC3198}"/>
              </a:ext>
            </a:extLst>
          </p:cNvPr>
          <p:cNvSpPr>
            <a:spLocks noGrp="1"/>
          </p:cNvSpPr>
          <p:nvPr>
            <p:ph type="title"/>
          </p:nvPr>
        </p:nvSpPr>
        <p:spPr/>
        <p:txBody>
          <a:bodyPr/>
          <a:lstStyle/>
          <a:p>
            <a:r>
              <a:rPr lang="en-US" dirty="0"/>
              <a:t>UML - Visitor</a:t>
            </a:r>
          </a:p>
        </p:txBody>
      </p:sp>
      <p:pic>
        <p:nvPicPr>
          <p:cNvPr id="4" name="Content Placeholder 3">
            <a:extLst>
              <a:ext uri="{FF2B5EF4-FFF2-40B4-BE49-F238E27FC236}">
                <a16:creationId xmlns:a16="http://schemas.microsoft.com/office/drawing/2014/main" id="{7BD89160-31C8-DD95-1358-E87DA2B50F35}"/>
              </a:ext>
            </a:extLst>
          </p:cNvPr>
          <p:cNvPicPr>
            <a:picLocks noGrp="1" noChangeAspect="1"/>
          </p:cNvPicPr>
          <p:nvPr>
            <p:ph idx="1"/>
          </p:nvPr>
        </p:nvPicPr>
        <p:blipFill>
          <a:blip r:embed="rId2"/>
          <a:stretch>
            <a:fillRect/>
          </a:stretch>
        </p:blipFill>
        <p:spPr>
          <a:xfrm>
            <a:off x="2450170" y="1825625"/>
            <a:ext cx="7291659" cy="4351338"/>
          </a:xfrm>
          <a:prstGeom prst="rect">
            <a:avLst/>
          </a:prstGeom>
        </p:spPr>
      </p:pic>
    </p:spTree>
    <p:extLst>
      <p:ext uri="{BB962C8B-B14F-4D97-AF65-F5344CB8AC3E}">
        <p14:creationId xmlns:p14="http://schemas.microsoft.com/office/powerpoint/2010/main" val="366505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EEB9-3341-C7EB-32C9-380E1B42DD0C}"/>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Prototype Design Pattern</a:t>
            </a:r>
            <a:endParaRPr lang="en-US" dirty="0"/>
          </a:p>
        </p:txBody>
      </p:sp>
      <p:sp>
        <p:nvSpPr>
          <p:cNvPr id="3" name="Content Placeholder 2">
            <a:extLst>
              <a:ext uri="{FF2B5EF4-FFF2-40B4-BE49-F238E27FC236}">
                <a16:creationId xmlns:a16="http://schemas.microsoft.com/office/drawing/2014/main" id="{B82F1557-779E-B7AF-D82A-AA9099142219}"/>
              </a:ext>
            </a:extLst>
          </p:cNvPr>
          <p:cNvSpPr>
            <a:spLocks noGrp="1"/>
          </p:cNvSpPr>
          <p:nvPr>
            <p:ph idx="1"/>
          </p:nvPr>
        </p:nvSpPr>
        <p:spPr/>
        <p:txBody>
          <a:bodyPr/>
          <a:lstStyle/>
          <a:p>
            <a:r>
              <a:rPr lang="en-US" b="1" i="0" dirty="0">
                <a:solidFill>
                  <a:srgbClr val="3A3A3A"/>
                </a:solidFill>
                <a:effectLst/>
                <a:latin typeface="arial" panose="020B0604020202020204" pitchFamily="34" charset="0"/>
              </a:rPr>
              <a:t>Prototype Design Pattern specifies the kind of objects to create using a prototypical instance and creates new objects by copying this prototype</a:t>
            </a:r>
          </a:p>
          <a:p>
            <a:endParaRPr lang="en-US" b="1" dirty="0">
              <a:solidFill>
                <a:srgbClr val="3A3A3A"/>
              </a:solidFill>
              <a:latin typeface="arial" panose="020B0604020202020204" pitchFamily="34" charset="0"/>
            </a:endParaRPr>
          </a:p>
          <a:p>
            <a:r>
              <a:rPr lang="en-US" b="0" i="0" dirty="0">
                <a:solidFill>
                  <a:srgbClr val="000000"/>
                </a:solidFill>
                <a:effectLst/>
                <a:latin typeface="arial" panose="020B0604020202020204" pitchFamily="34" charset="0"/>
              </a:rPr>
              <a:t>That means it clones the existing object with its data into a new object. If we make any changes to the cloned object (i.e., new object), it does not affect the original object</a:t>
            </a:r>
            <a:endParaRPr lang="en-US" dirty="0"/>
          </a:p>
        </p:txBody>
      </p:sp>
    </p:spTree>
    <p:extLst>
      <p:ext uri="{BB962C8B-B14F-4D97-AF65-F5344CB8AC3E}">
        <p14:creationId xmlns:p14="http://schemas.microsoft.com/office/powerpoint/2010/main" val="189607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0D737-F298-2661-2C47-359242B316A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Problem statement	</a:t>
            </a:r>
          </a:p>
        </p:txBody>
      </p:sp>
      <p:pic>
        <p:nvPicPr>
          <p:cNvPr id="6" name="Content Placeholder 5">
            <a:extLst>
              <a:ext uri="{FF2B5EF4-FFF2-40B4-BE49-F238E27FC236}">
                <a16:creationId xmlns:a16="http://schemas.microsoft.com/office/drawing/2014/main" id="{03310EE8-2106-E660-927F-EE4469CDB50A}"/>
              </a:ext>
            </a:extLst>
          </p:cNvPr>
          <p:cNvPicPr>
            <a:picLocks noGrp="1" noChangeAspect="1"/>
          </p:cNvPicPr>
          <p:nvPr>
            <p:ph idx="1"/>
          </p:nvPr>
        </p:nvPicPr>
        <p:blipFill>
          <a:blip r:embed="rId2"/>
          <a:stretch>
            <a:fillRect/>
          </a:stretch>
        </p:blipFill>
        <p:spPr>
          <a:xfrm>
            <a:off x="1130802" y="1675227"/>
            <a:ext cx="9930395" cy="4394199"/>
          </a:xfrm>
          <a:prstGeom prst="rect">
            <a:avLst/>
          </a:prstGeom>
        </p:spPr>
      </p:pic>
    </p:spTree>
    <p:extLst>
      <p:ext uri="{BB962C8B-B14F-4D97-AF65-F5344CB8AC3E}">
        <p14:creationId xmlns:p14="http://schemas.microsoft.com/office/powerpoint/2010/main" val="49813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060E3-B2F3-D74E-816C-EBF68C7BFA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Prototype solution</a:t>
            </a:r>
          </a:p>
        </p:txBody>
      </p:sp>
      <p:pic>
        <p:nvPicPr>
          <p:cNvPr id="5" name="Content Placeholder 4">
            <a:extLst>
              <a:ext uri="{FF2B5EF4-FFF2-40B4-BE49-F238E27FC236}">
                <a16:creationId xmlns:a16="http://schemas.microsoft.com/office/drawing/2014/main" id="{5D5CA89E-AFB3-2E27-4179-ED6D669FE009}"/>
              </a:ext>
            </a:extLst>
          </p:cNvPr>
          <p:cNvPicPr>
            <a:picLocks noGrp="1" noChangeAspect="1"/>
          </p:cNvPicPr>
          <p:nvPr>
            <p:ph idx="1"/>
          </p:nvPr>
        </p:nvPicPr>
        <p:blipFill>
          <a:blip r:embed="rId2"/>
          <a:stretch>
            <a:fillRect/>
          </a:stretch>
        </p:blipFill>
        <p:spPr>
          <a:xfrm>
            <a:off x="2934706" y="1675227"/>
            <a:ext cx="6322587" cy="4394199"/>
          </a:xfrm>
          <a:prstGeom prst="rect">
            <a:avLst/>
          </a:prstGeom>
        </p:spPr>
      </p:pic>
    </p:spTree>
    <p:extLst>
      <p:ext uri="{BB962C8B-B14F-4D97-AF65-F5344CB8AC3E}">
        <p14:creationId xmlns:p14="http://schemas.microsoft.com/office/powerpoint/2010/main" val="53896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3A64-B5CF-DAEC-3B2A-245ED345D6CB}"/>
              </a:ext>
            </a:extLst>
          </p:cNvPr>
          <p:cNvSpPr>
            <a:spLocks noGrp="1"/>
          </p:cNvSpPr>
          <p:nvPr>
            <p:ph type="title"/>
          </p:nvPr>
        </p:nvSpPr>
        <p:spPr/>
        <p:txBody>
          <a:bodyPr/>
          <a:lstStyle/>
          <a:p>
            <a:r>
              <a:rPr lang="en-US" dirty="0"/>
              <a:t>When to use prototype?	</a:t>
            </a:r>
          </a:p>
        </p:txBody>
      </p:sp>
      <p:sp>
        <p:nvSpPr>
          <p:cNvPr id="3" name="Content Placeholder 2">
            <a:extLst>
              <a:ext uri="{FF2B5EF4-FFF2-40B4-BE49-F238E27FC236}">
                <a16:creationId xmlns:a16="http://schemas.microsoft.com/office/drawing/2014/main" id="{49F97004-DAC5-2052-F870-50685B227C13}"/>
              </a:ext>
            </a:extLst>
          </p:cNvPr>
          <p:cNvSpPr>
            <a:spLocks noGrp="1"/>
          </p:cNvSpPr>
          <p:nvPr>
            <p:ph idx="1"/>
          </p:nvPr>
        </p:nvSpPr>
        <p:spPr/>
        <p:txBody>
          <a:bodyPr/>
          <a:lstStyle/>
          <a:p>
            <a:r>
              <a:rPr lang="en-US" b="0" i="0" dirty="0">
                <a:solidFill>
                  <a:srgbClr val="000000"/>
                </a:solidFill>
                <a:effectLst/>
                <a:latin typeface="arial" panose="020B0604020202020204" pitchFamily="34" charset="0"/>
              </a:rPr>
              <a:t>when we want to create a Duplicate or Cloned Object from an Existing object to enhance the application’s performance</a:t>
            </a:r>
          </a:p>
          <a:p>
            <a:r>
              <a:rPr lang="en-US" b="0" i="0" dirty="0">
                <a:solidFill>
                  <a:srgbClr val="000000"/>
                </a:solidFill>
                <a:effectLst/>
                <a:latin typeface="arial" panose="020B0604020202020204" pitchFamily="34" charset="0"/>
              </a:rPr>
              <a:t>when creating an object is time-consuming, costly, and complex</a:t>
            </a:r>
          </a:p>
          <a:p>
            <a:endParaRPr lang="en-US"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Object Pooling:</a:t>
            </a:r>
            <a:r>
              <a:rPr lang="en-US" b="0" i="0" dirty="0">
                <a:solidFill>
                  <a:srgbClr val="000000"/>
                </a:solidFill>
                <a:effectLst/>
                <a:latin typeface="arial" panose="020B0604020202020204" pitchFamily="34" charset="0"/>
              </a:rPr>
              <a:t> Real-time systems often use object pools (pre-instantiated objects ready to be reused) to manage resources efficiently, especially in high-load scenarios. The Prototype pattern can facilitate the management of such pools, allowing for the resetting and reusing of objects by cloning a clean prototype instead of recreating objects from scratch</a:t>
            </a:r>
            <a:endParaRPr lang="en-US" dirty="0"/>
          </a:p>
        </p:txBody>
      </p:sp>
    </p:spTree>
    <p:extLst>
      <p:ext uri="{BB962C8B-B14F-4D97-AF65-F5344CB8AC3E}">
        <p14:creationId xmlns:p14="http://schemas.microsoft.com/office/powerpoint/2010/main" val="7876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7DECCB-6E37-E857-7C21-5D3B5EDB3070}"/>
              </a:ext>
            </a:extLst>
          </p:cNvPr>
          <p:cNvPicPr>
            <a:picLocks noGrp="1" noChangeAspect="1"/>
          </p:cNvPicPr>
          <p:nvPr>
            <p:ph idx="1"/>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163961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C755-F4DF-390F-77EA-C7D419C05457}"/>
              </a:ext>
            </a:extLst>
          </p:cNvPr>
          <p:cNvSpPr>
            <a:spLocks noGrp="1"/>
          </p:cNvSpPr>
          <p:nvPr>
            <p:ph type="title"/>
          </p:nvPr>
        </p:nvSpPr>
        <p:spPr/>
        <p:txBody>
          <a:bodyPr/>
          <a:lstStyle/>
          <a:p>
            <a:r>
              <a:rPr lang="en-US" dirty="0"/>
              <a:t>Builder design pattern	</a:t>
            </a:r>
          </a:p>
        </p:txBody>
      </p:sp>
      <p:sp>
        <p:nvSpPr>
          <p:cNvPr id="3" name="Content Placeholder 2">
            <a:extLst>
              <a:ext uri="{FF2B5EF4-FFF2-40B4-BE49-F238E27FC236}">
                <a16:creationId xmlns:a16="http://schemas.microsoft.com/office/drawing/2014/main" id="{CFA2AC2B-D68E-B304-E50A-0CE907B888B0}"/>
              </a:ext>
            </a:extLst>
          </p:cNvPr>
          <p:cNvSpPr>
            <a:spLocks noGrp="1"/>
          </p:cNvSpPr>
          <p:nvPr>
            <p:ph idx="1"/>
          </p:nvPr>
        </p:nvSpPr>
        <p:spPr/>
        <p:txBody>
          <a:bodyPr/>
          <a:lstStyle/>
          <a:p>
            <a:r>
              <a:rPr lang="en-US" b="0" i="0" dirty="0">
                <a:solidFill>
                  <a:srgbClr val="000000"/>
                </a:solidFill>
                <a:effectLst/>
                <a:latin typeface="arial" panose="020B0604020202020204" pitchFamily="34" charset="0"/>
              </a:rPr>
              <a:t>Builder Design Pattern builds a complex object using many simple objects and a step-by-step approach</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Process of constructing the complex object should be so generic that the same construction process can be used to create different representations of the same complex object.</a:t>
            </a:r>
            <a:endParaRPr lang="en-US" dirty="0"/>
          </a:p>
        </p:txBody>
      </p:sp>
    </p:spTree>
    <p:extLst>
      <p:ext uri="{BB962C8B-B14F-4D97-AF65-F5344CB8AC3E}">
        <p14:creationId xmlns:p14="http://schemas.microsoft.com/office/powerpoint/2010/main" val="38054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C5030-CB69-7492-8AFA-2D14869E4BE8}"/>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Process</a:t>
            </a:r>
          </a:p>
        </p:txBody>
      </p:sp>
      <p:pic>
        <p:nvPicPr>
          <p:cNvPr id="4" name="Content Placeholder 3" descr="A diagram of a computer&#10;&#10;AI-generated content may be incorrect.">
            <a:extLst>
              <a:ext uri="{FF2B5EF4-FFF2-40B4-BE49-F238E27FC236}">
                <a16:creationId xmlns:a16="http://schemas.microsoft.com/office/drawing/2014/main" id="{88476861-D61B-3168-37E0-B948067AD32B}"/>
              </a:ext>
            </a:extLst>
          </p:cNvPr>
          <p:cNvPicPr>
            <a:picLocks noChangeAspect="1"/>
          </p:cNvPicPr>
          <p:nvPr/>
        </p:nvPicPr>
        <p:blipFill>
          <a:blip r:embed="rId2"/>
          <a:srcRect t="7586" b="18966"/>
          <a:stretch/>
        </p:blipFill>
        <p:spPr>
          <a:xfrm>
            <a:off x="478535" y="799219"/>
            <a:ext cx="11327549" cy="3702339"/>
          </a:xfrm>
          <a:prstGeom prst="rect">
            <a:avLst/>
          </a:prstGeom>
        </p:spPr>
      </p:pic>
    </p:spTree>
    <p:extLst>
      <p:ext uri="{BB962C8B-B14F-4D97-AF65-F5344CB8AC3E}">
        <p14:creationId xmlns:p14="http://schemas.microsoft.com/office/powerpoint/2010/main" val="349291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E8CE4F-809C-D185-C4E6-F6DD5459DF8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0" kern="1200" dirty="0">
                <a:solidFill>
                  <a:srgbClr val="FFFFFF"/>
                </a:solidFill>
                <a:effectLst/>
                <a:latin typeface="+mj-lt"/>
                <a:ea typeface="+mj-ea"/>
                <a:cs typeface="+mj-cs"/>
              </a:rPr>
              <a:t>Understand Builder Design Pattern:</a:t>
            </a:r>
            <a:endParaRPr lang="en-US" sz="40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9DA22FC4-8E4C-87A1-4960-A66ABC762135}"/>
              </a:ext>
            </a:extLst>
          </p:cNvPr>
          <p:cNvPicPr>
            <a:picLocks noGrp="1" noChangeAspect="1"/>
          </p:cNvPicPr>
          <p:nvPr>
            <p:ph idx="1"/>
          </p:nvPr>
        </p:nvPicPr>
        <p:blipFill>
          <a:blip r:embed="rId2"/>
          <a:stretch>
            <a:fillRect/>
          </a:stretch>
        </p:blipFill>
        <p:spPr>
          <a:xfrm>
            <a:off x="5205342" y="467208"/>
            <a:ext cx="5819920" cy="5923584"/>
          </a:xfrm>
          <a:prstGeom prst="rect">
            <a:avLst/>
          </a:prstGeom>
        </p:spPr>
      </p:pic>
    </p:spTree>
    <p:extLst>
      <p:ext uri="{BB962C8B-B14F-4D97-AF65-F5344CB8AC3E}">
        <p14:creationId xmlns:p14="http://schemas.microsoft.com/office/powerpoint/2010/main" val="68376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352E8E0-F960-6DE2-75EC-3898BAA298A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Final builder design output</a:t>
            </a:r>
          </a:p>
        </p:txBody>
      </p:sp>
      <p:pic>
        <p:nvPicPr>
          <p:cNvPr id="4" name="Content Placeholder 3">
            <a:extLst>
              <a:ext uri="{FF2B5EF4-FFF2-40B4-BE49-F238E27FC236}">
                <a16:creationId xmlns:a16="http://schemas.microsoft.com/office/drawing/2014/main" id="{50D0D2DE-3CEA-4292-75B4-BE1C87674A60}"/>
              </a:ext>
            </a:extLst>
          </p:cNvPr>
          <p:cNvPicPr>
            <a:picLocks noGrp="1" noChangeAspect="1"/>
          </p:cNvPicPr>
          <p:nvPr>
            <p:ph idx="1"/>
          </p:nvPr>
        </p:nvPicPr>
        <p:blipFill>
          <a:blip r:embed="rId2"/>
          <a:stretch>
            <a:fillRect/>
          </a:stretch>
        </p:blipFill>
        <p:spPr>
          <a:xfrm>
            <a:off x="5271981" y="467208"/>
            <a:ext cx="5686641" cy="5923584"/>
          </a:xfrm>
          <a:prstGeom prst="rect">
            <a:avLst/>
          </a:prstGeom>
        </p:spPr>
      </p:pic>
    </p:spTree>
    <p:extLst>
      <p:ext uri="{BB962C8B-B14F-4D97-AF65-F5344CB8AC3E}">
        <p14:creationId xmlns:p14="http://schemas.microsoft.com/office/powerpoint/2010/main" val="59348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8933-BAC2-0BF2-AA02-FEC605DCB4D1}"/>
              </a:ext>
            </a:extLst>
          </p:cNvPr>
          <p:cNvSpPr>
            <a:spLocks noGrp="1"/>
          </p:cNvSpPr>
          <p:nvPr>
            <p:ph type="title"/>
          </p:nvPr>
        </p:nvSpPr>
        <p:spPr/>
        <p:txBody>
          <a:bodyPr/>
          <a:lstStyle/>
          <a:p>
            <a:r>
              <a:rPr lang="en-US" dirty="0"/>
              <a:t>What is </a:t>
            </a:r>
            <a:r>
              <a:rPr lang="en-US" b="0" i="0" dirty="0">
                <a:solidFill>
                  <a:srgbClr val="000000"/>
                </a:solidFill>
                <a:effectLst/>
                <a:latin typeface="arial" panose="020B0604020202020204" pitchFamily="34" charset="0"/>
              </a:rPr>
              <a:t>Design Patterns ?</a:t>
            </a:r>
            <a:endParaRPr lang="en-US" dirty="0"/>
          </a:p>
        </p:txBody>
      </p:sp>
      <p:sp>
        <p:nvSpPr>
          <p:cNvPr id="3" name="Content Placeholder 2">
            <a:extLst>
              <a:ext uri="{FF2B5EF4-FFF2-40B4-BE49-F238E27FC236}">
                <a16:creationId xmlns:a16="http://schemas.microsoft.com/office/drawing/2014/main" id="{C48641FF-A88F-0031-2713-17F928AE353C}"/>
              </a:ext>
            </a:extLst>
          </p:cNvPr>
          <p:cNvSpPr>
            <a:spLocks noGrp="1"/>
          </p:cNvSpPr>
          <p:nvPr>
            <p:ph idx="1"/>
          </p:nvPr>
        </p:nvSpPr>
        <p:spPr/>
        <p:txBody>
          <a:bodyPr/>
          <a:lstStyle/>
          <a:p>
            <a:r>
              <a:rPr lang="en-US" b="0" i="0" dirty="0">
                <a:solidFill>
                  <a:srgbClr val="000000"/>
                </a:solidFill>
                <a:effectLst/>
                <a:latin typeface="arial" panose="020B0604020202020204" pitchFamily="34" charset="0"/>
              </a:rPr>
              <a:t>Design Patterns are reusable solutions to the problems</a:t>
            </a:r>
          </a:p>
          <a:p>
            <a:r>
              <a:rPr lang="en-US" dirty="0">
                <a:solidFill>
                  <a:srgbClr val="000000"/>
                </a:solidFill>
                <a:latin typeface="arial" panose="020B0604020202020204" pitchFamily="34" charset="0"/>
              </a:rPr>
              <a:t>U</a:t>
            </a:r>
            <a:r>
              <a:rPr lang="en-US" b="0" i="0" dirty="0">
                <a:solidFill>
                  <a:srgbClr val="000000"/>
                </a:solidFill>
                <a:effectLst/>
                <a:latin typeface="arial" panose="020B0604020202020204" pitchFamily="34" charset="0"/>
              </a:rPr>
              <a:t>sed to solve the problems of Object Generation and Integration</a:t>
            </a:r>
          </a:p>
          <a:p>
            <a:endParaRPr lang="en-US" dirty="0">
              <a:solidFill>
                <a:srgbClr val="000000"/>
              </a:solidFill>
              <a:latin typeface="arial" panose="020B0604020202020204" pitchFamily="34" charset="0"/>
            </a:endParaRPr>
          </a:p>
          <a:p>
            <a:endParaRPr lang="en-US" dirty="0"/>
          </a:p>
        </p:txBody>
      </p:sp>
    </p:spTree>
    <p:extLst>
      <p:ext uri="{BB962C8B-B14F-4D97-AF65-F5344CB8AC3E}">
        <p14:creationId xmlns:p14="http://schemas.microsoft.com/office/powerpoint/2010/main" val="4079210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CEB9-61D3-C978-4989-1C87DF7D8438}"/>
              </a:ext>
            </a:extLst>
          </p:cNvPr>
          <p:cNvSpPr>
            <a:spLocks noGrp="1"/>
          </p:cNvSpPr>
          <p:nvPr>
            <p:ph type="title"/>
          </p:nvPr>
        </p:nvSpPr>
        <p:spPr/>
        <p:txBody>
          <a:bodyPr/>
          <a:lstStyle/>
          <a:p>
            <a:r>
              <a:rPr lang="en-US" dirty="0"/>
              <a:t>UML – Builder design</a:t>
            </a:r>
          </a:p>
        </p:txBody>
      </p:sp>
      <p:pic>
        <p:nvPicPr>
          <p:cNvPr id="4" name="Content Placeholder 3">
            <a:extLst>
              <a:ext uri="{FF2B5EF4-FFF2-40B4-BE49-F238E27FC236}">
                <a16:creationId xmlns:a16="http://schemas.microsoft.com/office/drawing/2014/main" id="{4AC9E92D-6713-949C-F915-29BA97D4D8C0}"/>
              </a:ext>
            </a:extLst>
          </p:cNvPr>
          <p:cNvPicPr>
            <a:picLocks noGrp="1" noChangeAspect="1"/>
          </p:cNvPicPr>
          <p:nvPr>
            <p:ph idx="1"/>
          </p:nvPr>
        </p:nvPicPr>
        <p:blipFill>
          <a:blip r:embed="rId2"/>
          <a:stretch>
            <a:fillRect/>
          </a:stretch>
        </p:blipFill>
        <p:spPr>
          <a:xfrm>
            <a:off x="1767516" y="1825625"/>
            <a:ext cx="8656968" cy="4351338"/>
          </a:xfrm>
          <a:prstGeom prst="rect">
            <a:avLst/>
          </a:prstGeom>
        </p:spPr>
      </p:pic>
    </p:spTree>
    <p:extLst>
      <p:ext uri="{BB962C8B-B14F-4D97-AF65-F5344CB8AC3E}">
        <p14:creationId xmlns:p14="http://schemas.microsoft.com/office/powerpoint/2010/main" val="50882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DFAA-FE32-4400-217A-DD893BB0068F}"/>
              </a:ext>
            </a:extLst>
          </p:cNvPr>
          <p:cNvSpPr>
            <a:spLocks noGrp="1"/>
          </p:cNvSpPr>
          <p:nvPr>
            <p:ph type="title"/>
          </p:nvPr>
        </p:nvSpPr>
        <p:spPr/>
        <p:txBody>
          <a:bodyPr/>
          <a:lstStyle/>
          <a:p>
            <a:r>
              <a:rPr lang="en-US" dirty="0"/>
              <a:t>Structural Design patterns</a:t>
            </a:r>
          </a:p>
        </p:txBody>
      </p:sp>
      <p:sp>
        <p:nvSpPr>
          <p:cNvPr id="3" name="Content Placeholder 2">
            <a:extLst>
              <a:ext uri="{FF2B5EF4-FFF2-40B4-BE49-F238E27FC236}">
                <a16:creationId xmlns:a16="http://schemas.microsoft.com/office/drawing/2014/main" id="{8B75604F-1DA7-E760-D0FE-F5FF8F3DBE6E}"/>
              </a:ext>
            </a:extLst>
          </p:cNvPr>
          <p:cNvSpPr>
            <a:spLocks noGrp="1"/>
          </p:cNvSpPr>
          <p:nvPr>
            <p:ph idx="1"/>
          </p:nvPr>
        </p:nvSpPr>
        <p:spPr/>
        <p:txBody>
          <a:bodyPr/>
          <a:lstStyle/>
          <a:p>
            <a:r>
              <a:rPr lang="en-US" b="0" i="0" dirty="0">
                <a:solidFill>
                  <a:srgbClr val="000000"/>
                </a:solidFill>
                <a:effectLst/>
                <a:latin typeface="arial" panose="020B0604020202020204" pitchFamily="34" charset="0"/>
              </a:rPr>
              <a:t>The Structural Design Patterns simplify the design by identifying a simple way to manage the relationships between entities</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In real-time applications, sometimes we need to change the structure of a class or the relationship among the classes, but we don’t want this change to be affected by the project</a:t>
            </a:r>
            <a:endParaRPr lang="en-US" dirty="0"/>
          </a:p>
        </p:txBody>
      </p:sp>
    </p:spTree>
    <p:extLst>
      <p:ext uri="{BB962C8B-B14F-4D97-AF65-F5344CB8AC3E}">
        <p14:creationId xmlns:p14="http://schemas.microsoft.com/office/powerpoint/2010/main" val="1582976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0EEF-9820-5DD0-71A8-CAD76F6506B9}"/>
              </a:ext>
            </a:extLst>
          </p:cNvPr>
          <p:cNvSpPr>
            <a:spLocks noGrp="1"/>
          </p:cNvSpPr>
          <p:nvPr>
            <p:ph type="title"/>
          </p:nvPr>
        </p:nvSpPr>
        <p:spPr/>
        <p:txBody>
          <a:bodyPr/>
          <a:lstStyle/>
          <a:p>
            <a:r>
              <a:rPr lang="en-US" dirty="0">
                <a:solidFill>
                  <a:srgbClr val="3A3A3A"/>
                </a:solidFill>
                <a:latin typeface="arial" panose="020B0604020202020204" pitchFamily="34" charset="0"/>
              </a:rPr>
              <a:t>L</a:t>
            </a:r>
            <a:r>
              <a:rPr lang="en-US" b="0" i="0" dirty="0">
                <a:solidFill>
                  <a:srgbClr val="3A3A3A"/>
                </a:solidFill>
                <a:effectLst/>
                <a:latin typeface="arial" panose="020B0604020202020204" pitchFamily="34" charset="0"/>
              </a:rPr>
              <a:t>ist of Structural Design Patterns.</a:t>
            </a:r>
            <a:endParaRPr lang="en-US" dirty="0"/>
          </a:p>
        </p:txBody>
      </p:sp>
      <p:sp>
        <p:nvSpPr>
          <p:cNvPr id="3" name="Content Placeholder 2">
            <a:extLst>
              <a:ext uri="{FF2B5EF4-FFF2-40B4-BE49-F238E27FC236}">
                <a16:creationId xmlns:a16="http://schemas.microsoft.com/office/drawing/2014/main" id="{D8D177BE-B545-36D5-C73F-A9056EE3483F}"/>
              </a:ext>
            </a:extLst>
          </p:cNvPr>
          <p:cNvSpPr>
            <a:spLocks noGrp="1"/>
          </p:cNvSpPr>
          <p:nvPr>
            <p:ph idx="1"/>
          </p:nvPr>
        </p:nvSpPr>
        <p:spPr/>
        <p:txBody>
          <a:bodyPr/>
          <a:lstStyle/>
          <a:p>
            <a:r>
              <a:rPr lang="en-US" b="1" i="0" dirty="0">
                <a:solidFill>
                  <a:srgbClr val="000000"/>
                </a:solidFill>
                <a:effectLst/>
                <a:latin typeface="arial" panose="020B0604020202020204" pitchFamily="34" charset="0"/>
              </a:rPr>
              <a:t>Adapter Pattern</a:t>
            </a:r>
          </a:p>
          <a:p>
            <a:r>
              <a:rPr lang="en-US" b="1" i="0" dirty="0">
                <a:solidFill>
                  <a:srgbClr val="000000"/>
                </a:solidFill>
                <a:effectLst/>
                <a:latin typeface="arial" panose="020B0604020202020204" pitchFamily="34" charset="0"/>
              </a:rPr>
              <a:t>Bridge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Composite Pattern</a:t>
            </a:r>
          </a:p>
          <a:p>
            <a:r>
              <a:rPr lang="en-US" b="1" i="0" dirty="0">
                <a:solidFill>
                  <a:srgbClr val="000000"/>
                </a:solidFill>
                <a:effectLst/>
                <a:latin typeface="arial" panose="020B0604020202020204" pitchFamily="34" charset="0"/>
              </a:rPr>
              <a:t>Decorator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Facade Pattern</a:t>
            </a:r>
          </a:p>
          <a:p>
            <a:r>
              <a:rPr lang="en-US" b="1" i="0" dirty="0">
                <a:solidFill>
                  <a:srgbClr val="000000"/>
                </a:solidFill>
                <a:effectLst/>
                <a:latin typeface="arial" panose="020B0604020202020204" pitchFamily="34" charset="0"/>
              </a:rPr>
              <a:t>Flyweight Pattern</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Proxy Pattern</a:t>
            </a:r>
            <a:endParaRPr lang="en-US" dirty="0"/>
          </a:p>
        </p:txBody>
      </p:sp>
    </p:spTree>
    <p:extLst>
      <p:ext uri="{BB962C8B-B14F-4D97-AF65-F5344CB8AC3E}">
        <p14:creationId xmlns:p14="http://schemas.microsoft.com/office/powerpoint/2010/main" val="1330141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4420-6D4E-41B6-C075-6A1B811FC35A}"/>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What is the Adapter Design Pattern?</a:t>
            </a:r>
            <a:endParaRPr lang="en-US" dirty="0"/>
          </a:p>
        </p:txBody>
      </p:sp>
      <p:sp>
        <p:nvSpPr>
          <p:cNvPr id="3" name="Content Placeholder 2">
            <a:extLst>
              <a:ext uri="{FF2B5EF4-FFF2-40B4-BE49-F238E27FC236}">
                <a16:creationId xmlns:a16="http://schemas.microsoft.com/office/drawing/2014/main" id="{D8EA2D44-C183-DE35-A7B3-8ED315F850E1}"/>
              </a:ext>
            </a:extLst>
          </p:cNvPr>
          <p:cNvSpPr>
            <a:spLocks noGrp="1"/>
          </p:cNvSpPr>
          <p:nvPr>
            <p:ph idx="1"/>
          </p:nvPr>
        </p:nvSpPr>
        <p:spPr/>
        <p:txBody>
          <a:bodyPr/>
          <a:lstStyle/>
          <a:p>
            <a:r>
              <a:rPr lang="en-US" dirty="0"/>
              <a:t>It </a:t>
            </a:r>
            <a:r>
              <a:rPr lang="en-US" b="0" i="0" dirty="0">
                <a:solidFill>
                  <a:srgbClr val="000000"/>
                </a:solidFill>
                <a:effectLst/>
                <a:latin typeface="arial" panose="020B0604020202020204" pitchFamily="34" charset="0"/>
              </a:rPr>
              <a:t>allows objects with incompatible interfaces to work together</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It acts as a bridge between two incompatible interfaces.</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This pattern is useful when you want to use existing classes, but their interfaces do not match the one you need.</a:t>
            </a:r>
            <a:endParaRPr lang="en-US" dirty="0"/>
          </a:p>
        </p:txBody>
      </p:sp>
    </p:spTree>
    <p:extLst>
      <p:ext uri="{BB962C8B-B14F-4D97-AF65-F5344CB8AC3E}">
        <p14:creationId xmlns:p14="http://schemas.microsoft.com/office/powerpoint/2010/main" val="2535114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90F96A93-13D7-0BCF-B33F-89592F5740D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Example – Adapter design</a:t>
            </a:r>
          </a:p>
        </p:txBody>
      </p:sp>
      <p:pic>
        <p:nvPicPr>
          <p:cNvPr id="4" name="Content Placeholder 3">
            <a:extLst>
              <a:ext uri="{FF2B5EF4-FFF2-40B4-BE49-F238E27FC236}">
                <a16:creationId xmlns:a16="http://schemas.microsoft.com/office/drawing/2014/main" id="{517486E8-2D3B-217A-FE1B-780A737726CA}"/>
              </a:ext>
            </a:extLst>
          </p:cNvPr>
          <p:cNvPicPr>
            <a:picLocks noGrp="1" noChangeAspect="1"/>
          </p:cNvPicPr>
          <p:nvPr>
            <p:ph idx="1"/>
          </p:nvPr>
        </p:nvPicPr>
        <p:blipFill>
          <a:blip r:embed="rId2"/>
          <a:stretch>
            <a:fillRect/>
          </a:stretch>
        </p:blipFill>
        <p:spPr>
          <a:xfrm>
            <a:off x="705972" y="2265736"/>
            <a:ext cx="10768181" cy="3741943"/>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48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7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E0F1CA3-A217-D7F0-7768-82C65B276800}"/>
              </a:ext>
            </a:extLst>
          </p:cNvPr>
          <p:cNvPicPr>
            <a:picLocks noGrp="1" noChangeAspect="1"/>
          </p:cNvPicPr>
          <p:nvPr>
            <p:ph idx="1"/>
          </p:nvPr>
        </p:nvPicPr>
        <p:blipFill>
          <a:blip r:embed="rId2"/>
          <a:stretch>
            <a:fillRect/>
          </a:stretch>
        </p:blipFill>
        <p:spPr>
          <a:xfrm>
            <a:off x="643467" y="1343407"/>
            <a:ext cx="10905066" cy="4171186"/>
          </a:xfrm>
          <a:prstGeom prst="rect">
            <a:avLst/>
          </a:prstGeom>
        </p:spPr>
      </p:pic>
    </p:spTree>
    <p:extLst>
      <p:ext uri="{BB962C8B-B14F-4D97-AF65-F5344CB8AC3E}">
        <p14:creationId xmlns:p14="http://schemas.microsoft.com/office/powerpoint/2010/main" val="191506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35B7BA5-F4C7-CF03-C439-242214BCFDE7}"/>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UML - Adapter</a:t>
            </a:r>
          </a:p>
        </p:txBody>
      </p:sp>
      <p:pic>
        <p:nvPicPr>
          <p:cNvPr id="4" name="Content Placeholder 3">
            <a:extLst>
              <a:ext uri="{FF2B5EF4-FFF2-40B4-BE49-F238E27FC236}">
                <a16:creationId xmlns:a16="http://schemas.microsoft.com/office/drawing/2014/main" id="{15A41088-8966-3869-669A-76B22DD71DE9}"/>
              </a:ext>
            </a:extLst>
          </p:cNvPr>
          <p:cNvPicPr>
            <a:picLocks noGrp="1" noChangeAspect="1"/>
          </p:cNvPicPr>
          <p:nvPr>
            <p:ph idx="1"/>
          </p:nvPr>
        </p:nvPicPr>
        <p:blipFill>
          <a:blip r:embed="rId2"/>
          <a:stretch>
            <a:fillRect/>
          </a:stretch>
        </p:blipFill>
        <p:spPr>
          <a:xfrm>
            <a:off x="432937" y="1336432"/>
            <a:ext cx="11082474" cy="5345722"/>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667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51E3BE-A053-6514-6953-BF8357957D29}"/>
              </a:ext>
            </a:extLst>
          </p:cNvPr>
          <p:cNvSpPr>
            <a:spLocks noGrp="1"/>
          </p:cNvSpPr>
          <p:nvPr>
            <p:ph type="title"/>
          </p:nvPr>
        </p:nvSpPr>
        <p:spPr>
          <a:xfrm>
            <a:off x="838201" y="3998018"/>
            <a:ext cx="3981854" cy="2216513"/>
          </a:xfrm>
        </p:spPr>
        <p:txBody>
          <a:bodyPr>
            <a:normAutofit/>
          </a:bodyPr>
          <a:lstStyle/>
          <a:p>
            <a:r>
              <a:rPr lang="en-US" b="1" i="0" dirty="0">
                <a:effectLst/>
                <a:latin typeface="arial" panose="020B0604020202020204" pitchFamily="34" charset="0"/>
              </a:rPr>
              <a:t>Bridge Design Pattern</a:t>
            </a:r>
            <a:endParaRPr lang="en-US" dirty="0"/>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1FDA6F7-9B75-1E35-EDF0-5F00CF3ACC20}"/>
              </a:ext>
            </a:extLst>
          </p:cNvPr>
          <p:cNvPicPr>
            <a:picLocks noChangeAspect="1"/>
          </p:cNvPicPr>
          <p:nvPr/>
        </p:nvPicPr>
        <p:blipFill>
          <a:blip r:embed="rId2"/>
          <a:stretch>
            <a:fillRect/>
          </a:stretch>
        </p:blipFill>
        <p:spPr>
          <a:xfrm>
            <a:off x="1166882" y="704504"/>
            <a:ext cx="985823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D6549F41-56A2-04E7-A2BF-11487A27495A}"/>
              </a:ext>
            </a:extLst>
          </p:cNvPr>
          <p:cNvSpPr>
            <a:spLocks noGrp="1"/>
          </p:cNvSpPr>
          <p:nvPr>
            <p:ph idx="1"/>
          </p:nvPr>
        </p:nvSpPr>
        <p:spPr>
          <a:xfrm>
            <a:off x="4970835" y="3998019"/>
            <a:ext cx="6382966" cy="2216512"/>
          </a:xfrm>
        </p:spPr>
        <p:txBody>
          <a:bodyPr>
            <a:normAutofit/>
          </a:bodyPr>
          <a:lstStyle/>
          <a:p>
            <a:r>
              <a:rPr lang="en-US" sz="1800" b="1" i="0">
                <a:effectLst/>
                <a:latin typeface="arial" panose="020B0604020202020204" pitchFamily="34" charset="0"/>
              </a:rPr>
              <a:t>Decouples an abstraction from its implementation so that the two can vary independently</a:t>
            </a:r>
          </a:p>
          <a:p>
            <a:endParaRPr lang="en-US" sz="1800" b="1">
              <a:latin typeface="arial" panose="020B0604020202020204" pitchFamily="34" charset="0"/>
            </a:endParaRPr>
          </a:p>
          <a:p>
            <a:r>
              <a:rPr lang="en-US" sz="1800" b="0" i="0">
                <a:effectLst/>
                <a:latin typeface="arial" panose="020B0604020202020204" pitchFamily="34" charset="0"/>
              </a:rPr>
              <a:t>This pattern involves an interface that acts as a bridge between the abstraction class and implementer classes</a:t>
            </a:r>
          </a:p>
          <a:p>
            <a:endParaRPr lang="en-US" sz="1800"/>
          </a:p>
        </p:txBody>
      </p:sp>
    </p:spTree>
    <p:extLst>
      <p:ext uri="{BB962C8B-B14F-4D97-AF65-F5344CB8AC3E}">
        <p14:creationId xmlns:p14="http://schemas.microsoft.com/office/powerpoint/2010/main" val="179998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 name="Rectangle 9">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70CF86-550E-CD17-30B0-DDECD0DB16EC}"/>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a:solidFill>
                  <a:srgbClr val="FFFFFF"/>
                </a:solidFill>
              </a:rPr>
              <a:t>Example – Bridge design pattern	</a:t>
            </a:r>
          </a:p>
        </p:txBody>
      </p:sp>
      <p:pic>
        <p:nvPicPr>
          <p:cNvPr id="4" name="Content Placeholder 3">
            <a:extLst>
              <a:ext uri="{FF2B5EF4-FFF2-40B4-BE49-F238E27FC236}">
                <a16:creationId xmlns:a16="http://schemas.microsoft.com/office/drawing/2014/main" id="{F7C673D2-6FC4-53A3-04CB-B9FF567A03DB}"/>
              </a:ext>
            </a:extLst>
          </p:cNvPr>
          <p:cNvPicPr>
            <a:picLocks noGrp="1" noChangeAspect="1"/>
          </p:cNvPicPr>
          <p:nvPr>
            <p:ph idx="1"/>
          </p:nvPr>
        </p:nvPicPr>
        <p:blipFill>
          <a:blip r:embed="rId2"/>
          <a:srcRect t="3772" b="10987"/>
          <a:stretch/>
        </p:blipFill>
        <p:spPr>
          <a:xfrm>
            <a:off x="1" y="10"/>
            <a:ext cx="12191998" cy="5352218"/>
          </a:xfrm>
          <a:prstGeom prst="rect">
            <a:avLst/>
          </a:prstGeom>
        </p:spPr>
      </p:pic>
    </p:spTree>
    <p:extLst>
      <p:ext uri="{BB962C8B-B14F-4D97-AF65-F5344CB8AC3E}">
        <p14:creationId xmlns:p14="http://schemas.microsoft.com/office/powerpoint/2010/main" val="74200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EA2FF-76E7-25B9-7C83-1B5CD84BE145}"/>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Composite Design Pattern</a:t>
            </a:r>
            <a:endParaRPr lang="en-US" sz="3600" dirty="0"/>
          </a:p>
        </p:txBody>
      </p:sp>
      <p:sp>
        <p:nvSpPr>
          <p:cNvPr id="3" name="Content Placeholder 2">
            <a:extLst>
              <a:ext uri="{FF2B5EF4-FFF2-40B4-BE49-F238E27FC236}">
                <a16:creationId xmlns:a16="http://schemas.microsoft.com/office/drawing/2014/main" id="{950AD038-0561-1FE1-8E92-D6BC0B6F1476}"/>
              </a:ext>
            </a:extLst>
          </p:cNvPr>
          <p:cNvSpPr>
            <a:spLocks noGrp="1"/>
          </p:cNvSpPr>
          <p:nvPr>
            <p:ph idx="1"/>
          </p:nvPr>
        </p:nvSpPr>
        <p:spPr/>
        <p:txBody>
          <a:bodyPr/>
          <a:lstStyle/>
          <a:p>
            <a:r>
              <a:rPr lang="en-US" b="1" i="0" dirty="0">
                <a:solidFill>
                  <a:srgbClr val="000000"/>
                </a:solidFill>
                <a:effectLst/>
                <a:latin typeface="arial" panose="020B0604020202020204" pitchFamily="34" charset="0"/>
              </a:rPr>
              <a:t>Compose objects into tree structures to represent part-whole hierarchies. Composite lets clients treat individual objects and compositions of objects uniformly</a:t>
            </a:r>
            <a:endParaRPr lang="en-US" dirty="0"/>
          </a:p>
        </p:txBody>
      </p:sp>
    </p:spTree>
    <p:extLst>
      <p:ext uri="{BB962C8B-B14F-4D97-AF65-F5344CB8AC3E}">
        <p14:creationId xmlns:p14="http://schemas.microsoft.com/office/powerpoint/2010/main" val="407077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61EA-11BE-728C-7C04-7E53CAD13DD8}"/>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Types of Design Patterns</a:t>
            </a:r>
            <a:endParaRPr lang="en-US" dirty="0"/>
          </a:p>
        </p:txBody>
      </p:sp>
      <p:sp>
        <p:nvSpPr>
          <p:cNvPr id="3" name="Content Placeholder 2">
            <a:extLst>
              <a:ext uri="{FF2B5EF4-FFF2-40B4-BE49-F238E27FC236}">
                <a16:creationId xmlns:a16="http://schemas.microsoft.com/office/drawing/2014/main" id="{7C353480-98D3-6FA7-D6DC-07C06792DB25}"/>
              </a:ext>
            </a:extLst>
          </p:cNvPr>
          <p:cNvSpPr>
            <a:spLocks noGrp="1"/>
          </p:cNvSpPr>
          <p:nvPr>
            <p:ph idx="1"/>
          </p:nvPr>
        </p:nvSpPr>
        <p:spPr/>
        <p:txBody>
          <a:bodyPr>
            <a:normAutofit fontScale="92500"/>
          </a:bodyPr>
          <a:lstStyle/>
          <a:p>
            <a:r>
              <a:rPr lang="en-US" b="0" i="0" dirty="0">
                <a:solidFill>
                  <a:srgbClr val="000000"/>
                </a:solidFill>
                <a:effectLst/>
                <a:latin typeface="arial" panose="020B0604020202020204" pitchFamily="34" charset="0"/>
              </a:rPr>
              <a:t>Gang of Four (GOF) categorized the Design Pattern into three main categories based on the three problem areas (</a:t>
            </a:r>
            <a:r>
              <a:rPr lang="en-US" b="1" i="0" dirty="0">
                <a:solidFill>
                  <a:srgbClr val="000000"/>
                </a:solidFill>
                <a:effectLst/>
                <a:latin typeface="arial" panose="020B0604020202020204" pitchFamily="34" charset="0"/>
              </a:rPr>
              <a:t>Object Creation and Initialization, Structural Changes of Classes and Interfaces, and the Relationship Between Classes and communication Between Objects</a:t>
            </a:r>
            <a:r>
              <a:rPr lang="en-US" b="0" i="0" dirty="0">
                <a:solidFill>
                  <a:srgbClr val="000000"/>
                </a:solidFill>
                <a:effectLst/>
                <a:latin typeface="arial" panose="020B0604020202020204" pitchFamily="34" charset="0"/>
              </a:rPr>
              <a:t>) of software architecture. They are as follows</a:t>
            </a: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2"/>
              </a:rPr>
              <a:t>Creational Design Pattern</a:t>
            </a:r>
            <a:r>
              <a:rPr lang="en-US" b="0" i="0" dirty="0">
                <a:solidFill>
                  <a:srgbClr val="3A3A3A"/>
                </a:solidFill>
                <a:effectLst/>
                <a:latin typeface="-apple-system"/>
              </a:rPr>
              <a:t> (</a:t>
            </a:r>
            <a:r>
              <a:rPr lang="en-US" b="1" i="0" dirty="0">
                <a:solidFill>
                  <a:srgbClr val="000000"/>
                </a:solidFill>
                <a:effectLst/>
                <a:latin typeface="arial" panose="020B0604020202020204" pitchFamily="34" charset="0"/>
              </a:rPr>
              <a:t>Object Creation and Initialization</a:t>
            </a:r>
            <a:r>
              <a:rPr lang="en-US" b="0" i="0" dirty="0">
                <a:solidFill>
                  <a:srgbClr val="3A3A3A"/>
                </a:solidFill>
                <a:effectLst/>
                <a:latin typeface="-apple-system"/>
              </a:rPr>
              <a:t>)</a:t>
            </a: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3"/>
              </a:rPr>
              <a:t>Structural Design Pattern</a:t>
            </a:r>
            <a:r>
              <a:rPr lang="en-US" b="0" i="0" dirty="0">
                <a:solidFill>
                  <a:srgbClr val="0000FF"/>
                </a:solidFill>
                <a:effectLst/>
                <a:latin typeface="-apple-system"/>
              </a:rPr>
              <a:t> (</a:t>
            </a:r>
            <a:r>
              <a:rPr lang="en-US" b="1" i="0" dirty="0">
                <a:solidFill>
                  <a:srgbClr val="000000"/>
                </a:solidFill>
                <a:effectLst/>
                <a:latin typeface="arial" panose="020B0604020202020204" pitchFamily="34" charset="0"/>
              </a:rPr>
              <a:t>Structural Changes of Classes, and Interfaces, and the Relationship Between Classes</a:t>
            </a:r>
            <a:r>
              <a:rPr lang="en-US" b="0" i="0" dirty="0">
                <a:solidFill>
                  <a:srgbClr val="0000FF"/>
                </a:solidFill>
                <a:effectLst/>
                <a:latin typeface="-apple-system"/>
              </a:rPr>
              <a:t>)</a:t>
            </a:r>
            <a:endParaRPr lang="en-US" b="0" i="0" dirty="0">
              <a:solidFill>
                <a:srgbClr val="3A3A3A"/>
              </a:solidFill>
              <a:effectLst/>
              <a:latin typeface="-apple-system"/>
            </a:endParaRPr>
          </a:p>
          <a:p>
            <a:pPr algn="just" fontAlgn="base">
              <a:buFont typeface="+mj-lt"/>
              <a:buAutoNum type="arabicPeriod"/>
            </a:pPr>
            <a:r>
              <a:rPr lang="en-US" b="1" i="0" u="none" strike="noStrike" dirty="0">
                <a:solidFill>
                  <a:srgbClr val="0000FF"/>
                </a:solidFill>
                <a:effectLst/>
                <a:latin typeface="arial" panose="020B0604020202020204" pitchFamily="34" charset="0"/>
                <a:hlinkClick r:id="rId4"/>
              </a:rPr>
              <a:t>Behavioral Design Pattern</a:t>
            </a:r>
            <a:r>
              <a:rPr lang="en-US" b="0" i="0" dirty="0">
                <a:solidFill>
                  <a:srgbClr val="0000FF"/>
                </a:solidFill>
                <a:effectLst/>
                <a:latin typeface="-apple-system"/>
              </a:rPr>
              <a:t> (</a:t>
            </a:r>
            <a:r>
              <a:rPr lang="en-US" b="1" i="0" dirty="0">
                <a:solidFill>
                  <a:srgbClr val="000000"/>
                </a:solidFill>
                <a:effectLst/>
                <a:latin typeface="arial" panose="020B0604020202020204" pitchFamily="34" charset="0"/>
              </a:rPr>
              <a:t>Communication Between Objects</a:t>
            </a:r>
            <a:r>
              <a:rPr lang="en-US" b="0" i="0" dirty="0">
                <a:solidFill>
                  <a:srgbClr val="0000FF"/>
                </a:solidFill>
                <a:effectLst/>
                <a:latin typeface="-apple-system"/>
              </a:rPr>
              <a:t>)</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2359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0B79326-B8A0-EE0C-8EF2-20BC6C602702}"/>
              </a:ext>
            </a:extLst>
          </p:cNvPr>
          <p:cNvPicPr>
            <a:picLocks noGrp="1" noChangeAspect="1"/>
          </p:cNvPicPr>
          <p:nvPr>
            <p:ph idx="1"/>
          </p:nvPr>
        </p:nvPicPr>
        <p:blipFill>
          <a:blip r:embed="rId2"/>
          <a:srcRect t="2345" b="942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063E8-042F-7967-DA08-C2D98A33A57D}"/>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Example</a:t>
            </a:r>
          </a:p>
        </p:txBody>
      </p:sp>
    </p:spTree>
    <p:extLst>
      <p:ext uri="{BB962C8B-B14F-4D97-AF65-F5344CB8AC3E}">
        <p14:creationId xmlns:p14="http://schemas.microsoft.com/office/powerpoint/2010/main" val="290437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C040-C81B-6BA1-47B9-F70B43B962C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Implementation of Composite Design Pattern</a:t>
            </a:r>
            <a:endParaRPr lang="en-US" dirty="0"/>
          </a:p>
        </p:txBody>
      </p:sp>
      <p:sp>
        <p:nvSpPr>
          <p:cNvPr id="3" name="Content Placeholder 2">
            <a:extLst>
              <a:ext uri="{FF2B5EF4-FFF2-40B4-BE49-F238E27FC236}">
                <a16:creationId xmlns:a16="http://schemas.microsoft.com/office/drawing/2014/main" id="{BFB4B0E7-7F97-1673-9D72-AF6919798B6A}"/>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Component Interface:</a:t>
            </a:r>
            <a:r>
              <a:rPr lang="en-US" b="0" i="0" dirty="0">
                <a:solidFill>
                  <a:srgbClr val="000000"/>
                </a:solidFill>
                <a:effectLst/>
                <a:latin typeface="arial" panose="020B0604020202020204" pitchFamily="34" charset="0"/>
              </a:rPr>
              <a:t> Define an interface or abstract class for implementing the composites and leaf nodes.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Leaf:</a:t>
            </a:r>
            <a:r>
              <a:rPr lang="en-US" b="0" i="0" dirty="0">
                <a:solidFill>
                  <a:srgbClr val="000000"/>
                </a:solidFill>
                <a:effectLst/>
                <a:latin typeface="arial" panose="020B0604020202020204" pitchFamily="34" charset="0"/>
              </a:rPr>
              <a:t> Implement the component interface for the leaf nodes with no children.</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Composite:</a:t>
            </a:r>
            <a:r>
              <a:rPr lang="en-US" b="0" i="0" dirty="0">
                <a:solidFill>
                  <a:srgbClr val="000000"/>
                </a:solidFill>
                <a:effectLst/>
                <a:latin typeface="arial" panose="020B0604020202020204" pitchFamily="34" charset="0"/>
              </a:rPr>
              <a:t> Implement the component interface and also include a collection of components. The composite object can add, remove, and access the child components.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Client Code:</a:t>
            </a:r>
            <a:r>
              <a:rPr lang="en-US" b="0" i="0" dirty="0">
                <a:solidFill>
                  <a:srgbClr val="000000"/>
                </a:solidFill>
                <a:effectLst/>
                <a:latin typeface="arial" panose="020B0604020202020204" pitchFamily="34" charset="0"/>
              </a:rPr>
              <a:t> The client works with all elements through the component interface.</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970690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DE22-BDE3-B725-8278-0804C20E7ED6}"/>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Decorator Design Pattern</a:t>
            </a:r>
            <a:endParaRPr lang="en-US" dirty="0"/>
          </a:p>
        </p:txBody>
      </p:sp>
      <p:sp>
        <p:nvSpPr>
          <p:cNvPr id="3" name="Content Placeholder 2">
            <a:extLst>
              <a:ext uri="{FF2B5EF4-FFF2-40B4-BE49-F238E27FC236}">
                <a16:creationId xmlns:a16="http://schemas.microsoft.com/office/drawing/2014/main" id="{2E455D81-FEE9-7E02-5CF3-069E132DC13F}"/>
              </a:ext>
            </a:extLst>
          </p:cNvPr>
          <p:cNvSpPr>
            <a:spLocks noGrp="1"/>
          </p:cNvSpPr>
          <p:nvPr>
            <p:ph idx="1"/>
          </p:nvPr>
        </p:nvSpPr>
        <p:spPr/>
        <p:txBody>
          <a:bodyPr/>
          <a:lstStyle/>
          <a:p>
            <a:r>
              <a:rPr lang="en-US" dirty="0"/>
              <a:t>A</a:t>
            </a:r>
            <a:r>
              <a:rPr lang="en-US" b="0" i="0" dirty="0">
                <a:solidFill>
                  <a:srgbClr val="000000"/>
                </a:solidFill>
                <a:effectLst/>
                <a:latin typeface="arial" panose="020B0604020202020204" pitchFamily="34" charset="0"/>
              </a:rPr>
              <a:t>llows us to dynamically add new functionalities to an existing object without altering or modifying its structure</a:t>
            </a:r>
          </a:p>
          <a:p>
            <a:endParaRPr lang="en-US" b="0" i="0" dirty="0">
              <a:solidFill>
                <a:srgbClr val="000000"/>
              </a:solidFill>
              <a:effectLst/>
              <a:latin typeface="arial" panose="020B0604020202020204" pitchFamily="34" charset="0"/>
            </a:endParaRPr>
          </a:p>
          <a:p>
            <a:r>
              <a:rPr lang="en-US" dirty="0">
                <a:solidFill>
                  <a:srgbClr val="000000"/>
                </a:solidFill>
                <a:latin typeface="arial" panose="020B0604020202020204" pitchFamily="34" charset="0"/>
              </a:rPr>
              <a:t>T</a:t>
            </a:r>
            <a:r>
              <a:rPr lang="en-US" b="0" i="0" dirty="0">
                <a:solidFill>
                  <a:srgbClr val="000000"/>
                </a:solidFill>
                <a:effectLst/>
                <a:latin typeface="arial" panose="020B0604020202020204" pitchFamily="34" charset="0"/>
              </a:rPr>
              <a:t>his design pattern acts as a wrapper to the existing class</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That means the Decorator Design Pattern dynamically changes the functionality of an object at runtime without impacting the existing functionality of the object</a:t>
            </a:r>
            <a:endParaRPr lang="en-US" dirty="0"/>
          </a:p>
        </p:txBody>
      </p:sp>
    </p:spTree>
    <p:extLst>
      <p:ext uri="{BB962C8B-B14F-4D97-AF65-F5344CB8AC3E}">
        <p14:creationId xmlns:p14="http://schemas.microsoft.com/office/powerpoint/2010/main" val="3788719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012EA-6F39-2CF9-6EDE-E7A0E14B4B13}"/>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Example</a:t>
            </a:r>
          </a:p>
        </p:txBody>
      </p:sp>
      <p:pic>
        <p:nvPicPr>
          <p:cNvPr id="4" name="Content Placeholder 3">
            <a:extLst>
              <a:ext uri="{FF2B5EF4-FFF2-40B4-BE49-F238E27FC236}">
                <a16:creationId xmlns:a16="http://schemas.microsoft.com/office/drawing/2014/main" id="{B5EEDDB8-1B5B-8611-2A1E-0482B1FA07B5}"/>
              </a:ext>
            </a:extLst>
          </p:cNvPr>
          <p:cNvPicPr>
            <a:picLocks noGrp="1" noChangeAspect="1"/>
          </p:cNvPicPr>
          <p:nvPr>
            <p:ph idx="1"/>
          </p:nvPr>
        </p:nvPicPr>
        <p:blipFill>
          <a:blip r:embed="rId2"/>
          <a:stretch>
            <a:fillRect/>
          </a:stretch>
        </p:blipFill>
        <p:spPr>
          <a:xfrm>
            <a:off x="715748" y="2315474"/>
            <a:ext cx="5131088" cy="3729540"/>
          </a:xfrm>
          <a:prstGeom prst="rect">
            <a:avLst/>
          </a:prstGeom>
        </p:spPr>
      </p:pic>
      <p:pic>
        <p:nvPicPr>
          <p:cNvPr id="5" name="Picture 4">
            <a:extLst>
              <a:ext uri="{FF2B5EF4-FFF2-40B4-BE49-F238E27FC236}">
                <a16:creationId xmlns:a16="http://schemas.microsoft.com/office/drawing/2014/main" id="{A77C8B06-DA1A-170F-E5E7-084AC01896A1}"/>
              </a:ext>
            </a:extLst>
          </p:cNvPr>
          <p:cNvPicPr>
            <a:picLocks noChangeAspect="1"/>
          </p:cNvPicPr>
          <p:nvPr/>
        </p:nvPicPr>
        <p:blipFill>
          <a:blip r:embed="rId3"/>
          <a:stretch>
            <a:fillRect/>
          </a:stretch>
        </p:blipFill>
        <p:spPr>
          <a:xfrm>
            <a:off x="6345165" y="2217815"/>
            <a:ext cx="5044582" cy="3997831"/>
          </a:xfrm>
          <a:prstGeom prst="rect">
            <a:avLst/>
          </a:prstGeom>
        </p:spPr>
      </p:pic>
    </p:spTree>
    <p:extLst>
      <p:ext uri="{BB962C8B-B14F-4D97-AF65-F5344CB8AC3E}">
        <p14:creationId xmlns:p14="http://schemas.microsoft.com/office/powerpoint/2010/main" val="991779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Real-time Example of Decorator Design Pattern in C#">
            <a:extLst>
              <a:ext uri="{FF2B5EF4-FFF2-40B4-BE49-F238E27FC236}">
                <a16:creationId xmlns:a16="http://schemas.microsoft.com/office/drawing/2014/main" id="{EF523A27-F9B7-01E8-62DB-814289DFDD23}"/>
              </a:ext>
            </a:extLst>
          </p:cNvPr>
          <p:cNvSpPr>
            <a:spLocks noGrp="1" noChangeAspect="1" noChangeArrowheads="1"/>
          </p:cNvSpPr>
          <p:nvPr>
            <p:ph type="title"/>
          </p:nvPr>
        </p:nvSpPr>
        <p:spPr bwMode="auto">
          <a:xfrm>
            <a:off x="556532" y="643467"/>
            <a:ext cx="11210925" cy="744836"/>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 anchorCtr="0" compatLnSpc="1">
            <a:prstTxWarp prst="textNoShape">
              <a:avLst/>
            </a:prstTxWarp>
            <a:normAutofit/>
          </a:bodyPr>
          <a:lstStyle/>
          <a:p>
            <a:pPr algn="ctr"/>
            <a:r>
              <a:rPr lang="en-US" sz="3200" kern="1200">
                <a:solidFill>
                  <a:schemeClr val="bg1"/>
                </a:solidFill>
                <a:latin typeface="+mj-lt"/>
                <a:ea typeface="+mj-ea"/>
                <a:cs typeface="+mj-cs"/>
              </a:rPr>
              <a:t>Example</a:t>
            </a:r>
          </a:p>
        </p:txBody>
      </p:sp>
      <p:pic>
        <p:nvPicPr>
          <p:cNvPr id="5" name="Content Placeholder 4">
            <a:extLst>
              <a:ext uri="{FF2B5EF4-FFF2-40B4-BE49-F238E27FC236}">
                <a16:creationId xmlns:a16="http://schemas.microsoft.com/office/drawing/2014/main" id="{AAE26C46-BE07-C00F-ED00-F7E6919109F0}"/>
              </a:ext>
            </a:extLst>
          </p:cNvPr>
          <p:cNvPicPr>
            <a:picLocks noGrp="1" noChangeAspect="1"/>
          </p:cNvPicPr>
          <p:nvPr>
            <p:ph idx="1"/>
          </p:nvPr>
        </p:nvPicPr>
        <p:blipFill>
          <a:blip r:embed="rId2"/>
          <a:stretch>
            <a:fillRect/>
          </a:stretch>
        </p:blipFill>
        <p:spPr>
          <a:xfrm>
            <a:off x="1452967" y="1388303"/>
            <a:ext cx="9624936" cy="5149342"/>
          </a:xfrm>
          <a:prstGeom prst="rect">
            <a:avLst/>
          </a:prstGeom>
        </p:spPr>
      </p:pic>
    </p:spTree>
    <p:extLst>
      <p:ext uri="{BB962C8B-B14F-4D97-AF65-F5344CB8AC3E}">
        <p14:creationId xmlns:p14="http://schemas.microsoft.com/office/powerpoint/2010/main" val="239211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77CD-C336-87B5-D243-446C7F4AB06F}"/>
              </a:ext>
            </a:extLst>
          </p:cNvPr>
          <p:cNvSpPr>
            <a:spLocks noGrp="1"/>
          </p:cNvSpPr>
          <p:nvPr>
            <p:ph type="title"/>
          </p:nvPr>
        </p:nvSpPr>
        <p:spPr/>
        <p:txBody>
          <a:bodyPr/>
          <a:lstStyle/>
          <a:p>
            <a:pPr algn="just" fontAlgn="base">
              <a:spcAft>
                <a:spcPts val="1500"/>
              </a:spcAft>
            </a:pPr>
            <a:r>
              <a:rPr lang="en-US" b="1" i="0" dirty="0">
                <a:solidFill>
                  <a:srgbClr val="000000"/>
                </a:solidFill>
                <a:effectLst/>
                <a:latin typeface="arial" panose="020B0604020202020204" pitchFamily="34" charset="0"/>
              </a:rPr>
              <a:t>Implementing the Decorator Design Pattern</a:t>
            </a:r>
            <a:endParaRPr lang="en-US" b="1" i="0" dirty="0">
              <a:solidFill>
                <a:srgbClr val="3A3A3A"/>
              </a:solidFill>
              <a:effectLst/>
              <a:latin typeface="-apple-system"/>
            </a:endParaRPr>
          </a:p>
        </p:txBody>
      </p:sp>
      <p:sp>
        <p:nvSpPr>
          <p:cNvPr id="3" name="Content Placeholder 2">
            <a:extLst>
              <a:ext uri="{FF2B5EF4-FFF2-40B4-BE49-F238E27FC236}">
                <a16:creationId xmlns:a16="http://schemas.microsoft.com/office/drawing/2014/main" id="{1B421A69-782A-E90B-EC46-7775549722FD}"/>
              </a:ext>
            </a:extLst>
          </p:cNvPr>
          <p:cNvSpPr>
            <a:spLocks noGrp="1"/>
          </p:cNvSpPr>
          <p:nvPr>
            <p:ph idx="1"/>
          </p:nvPr>
        </p:nvSpPr>
        <p:spPr/>
        <p:txBody>
          <a:bodyPr>
            <a:noAutofit/>
          </a:bodyPr>
          <a:lstStyle/>
          <a:p>
            <a:pPr algn="just" fontAlgn="base">
              <a:spcAft>
                <a:spcPts val="1500"/>
              </a:spcAft>
            </a:pPr>
            <a:r>
              <a:rPr lang="en-US" b="1" i="0" dirty="0">
                <a:solidFill>
                  <a:srgbClr val="000000"/>
                </a:solidFill>
                <a:effectLst/>
                <a:latin typeface="arial" panose="020B0604020202020204" pitchFamily="34" charset="0"/>
              </a:rPr>
              <a:t>Step 1: Creating the Car interface</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 2: Creating Concrete Car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 3: Creating a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Step4: Creating Diesel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Step5: Creating Petrol Car Decorator</a:t>
            </a:r>
            <a:endParaRPr lang="en-US" b="1" i="0" dirty="0">
              <a:solidFill>
                <a:srgbClr val="3A3A3A"/>
              </a:solidFill>
              <a:effectLst/>
              <a:latin typeface="-apple-system"/>
            </a:endParaRPr>
          </a:p>
          <a:p>
            <a:pPr algn="just" fontAlgn="base">
              <a:spcAft>
                <a:spcPts val="1500"/>
              </a:spcAft>
            </a:pPr>
            <a:r>
              <a:rPr lang="en-US" b="1" i="0" dirty="0">
                <a:solidFill>
                  <a:srgbClr val="000000"/>
                </a:solidFill>
                <a:effectLst/>
                <a:latin typeface="arial" panose="020B0604020202020204" pitchFamily="34" charset="0"/>
              </a:rPr>
              <a:t>Step6: Client code</a:t>
            </a:r>
            <a:endParaRPr lang="en-US" b="1" i="0" dirty="0">
              <a:solidFill>
                <a:srgbClr val="3A3A3A"/>
              </a:solidFill>
              <a:effectLst/>
              <a:latin typeface="-apple-system"/>
            </a:endParaRPr>
          </a:p>
          <a:p>
            <a:pPr marL="0" indent="0">
              <a:buNone/>
            </a:pP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712837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9A8F-2F88-9B16-C343-945786BD4605}"/>
              </a:ext>
            </a:extLst>
          </p:cNvPr>
          <p:cNvSpPr>
            <a:spLocks noGrp="1"/>
          </p:cNvSpPr>
          <p:nvPr>
            <p:ph type="title"/>
          </p:nvPr>
        </p:nvSpPr>
        <p:spPr/>
        <p:txBody>
          <a:bodyPr/>
          <a:lstStyle/>
          <a:p>
            <a:r>
              <a:rPr lang="en-US" dirty="0"/>
              <a:t>UML – Decorator design</a:t>
            </a:r>
          </a:p>
        </p:txBody>
      </p:sp>
      <p:pic>
        <p:nvPicPr>
          <p:cNvPr id="4" name="Content Placeholder 3">
            <a:extLst>
              <a:ext uri="{FF2B5EF4-FFF2-40B4-BE49-F238E27FC236}">
                <a16:creationId xmlns:a16="http://schemas.microsoft.com/office/drawing/2014/main" id="{02384D74-2179-F76C-6E40-E33BCFB745CF}"/>
              </a:ext>
            </a:extLst>
          </p:cNvPr>
          <p:cNvPicPr>
            <a:picLocks noGrp="1" noChangeAspect="1"/>
          </p:cNvPicPr>
          <p:nvPr>
            <p:ph idx="1"/>
          </p:nvPr>
        </p:nvPicPr>
        <p:blipFill>
          <a:blip r:embed="rId2"/>
          <a:stretch>
            <a:fillRect/>
          </a:stretch>
        </p:blipFill>
        <p:spPr>
          <a:xfrm>
            <a:off x="304438" y="1324303"/>
            <a:ext cx="11656333" cy="5168572"/>
          </a:xfrm>
          <a:prstGeom prst="rect">
            <a:avLst/>
          </a:prstGeom>
        </p:spPr>
      </p:pic>
    </p:spTree>
    <p:extLst>
      <p:ext uri="{BB962C8B-B14F-4D97-AF65-F5344CB8AC3E}">
        <p14:creationId xmlns:p14="http://schemas.microsoft.com/office/powerpoint/2010/main" val="25448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45FB-3730-2DED-0D82-EE0208FE7940}"/>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Advantages of Decorator Design Pattern:</a:t>
            </a:r>
            <a:endParaRPr lang="en-US" dirty="0"/>
          </a:p>
        </p:txBody>
      </p:sp>
      <p:sp>
        <p:nvSpPr>
          <p:cNvPr id="3" name="Content Placeholder 2">
            <a:extLst>
              <a:ext uri="{FF2B5EF4-FFF2-40B4-BE49-F238E27FC236}">
                <a16:creationId xmlns:a16="http://schemas.microsoft.com/office/drawing/2014/main" id="{A3507F24-7752-7C7C-EAFC-2969A184E4F0}"/>
              </a:ext>
            </a:extLst>
          </p:cNvPr>
          <p:cNvSpPr>
            <a:spLocks noGrp="1"/>
          </p:cNvSpPr>
          <p:nvPr>
            <p:ph idx="1"/>
          </p:nvPr>
        </p:nvSpPr>
        <p:spPr/>
        <p:txBody>
          <a:bodyPr>
            <a:normAutofit/>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Flexibility:</a:t>
            </a:r>
            <a:r>
              <a:rPr lang="en-US" b="0" i="0" dirty="0">
                <a:solidFill>
                  <a:srgbClr val="000000"/>
                </a:solidFill>
                <a:effectLst/>
                <a:latin typeface="arial" panose="020B0604020202020204" pitchFamily="34" charset="0"/>
              </a:rPr>
              <a:t> Provides a more flexible way to add object responsibilities than static inheritance.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Dynamic Responsibilities:</a:t>
            </a:r>
            <a:r>
              <a:rPr lang="en-US" b="0" i="0" dirty="0">
                <a:solidFill>
                  <a:srgbClr val="000000"/>
                </a:solidFill>
                <a:effectLst/>
                <a:latin typeface="arial" panose="020B0604020202020204" pitchFamily="34" charset="0"/>
              </a:rPr>
              <a:t> You can add or remove responsibilities from an object at runtime.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Functionality Layering:</a:t>
            </a:r>
            <a:r>
              <a:rPr lang="en-US" b="0" i="0" dirty="0">
                <a:solidFill>
                  <a:srgbClr val="000000"/>
                </a:solidFill>
                <a:effectLst/>
                <a:latin typeface="arial" panose="020B0604020202020204" pitchFamily="34" charset="0"/>
              </a:rPr>
              <a:t> Allows for the layering of functionalities. Each decorator adds its behavior before and/or after delegating the task to the base component.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Single Responsibility Principle:</a:t>
            </a:r>
            <a:r>
              <a:rPr lang="en-US" b="0" i="0" dirty="0">
                <a:solidFill>
                  <a:srgbClr val="000000"/>
                </a:solidFill>
                <a:effectLst/>
                <a:latin typeface="arial" panose="020B0604020202020204" pitchFamily="34" charset="0"/>
              </a:rPr>
              <a:t> Promotes smaller, cohesive classes that each handle one responsibility.</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3573685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ABE9-AFB7-3507-01B1-CF1BECE97F24}"/>
              </a:ext>
            </a:extLst>
          </p:cNvPr>
          <p:cNvSpPr>
            <a:spLocks noGrp="1"/>
          </p:cNvSpPr>
          <p:nvPr>
            <p:ph type="title"/>
          </p:nvPr>
        </p:nvSpPr>
        <p:spPr/>
        <p:txBody>
          <a:bodyPr>
            <a:normAutofit/>
          </a:bodyPr>
          <a:lstStyle/>
          <a:p>
            <a:r>
              <a:rPr lang="en-US" sz="4000" b="1" i="0" dirty="0">
                <a:solidFill>
                  <a:srgbClr val="000000"/>
                </a:solidFill>
                <a:effectLst/>
                <a:latin typeface="arial" panose="020B0604020202020204" pitchFamily="34" charset="0"/>
              </a:rPr>
              <a:t>Proxy Design Pattern</a:t>
            </a:r>
            <a:endParaRPr lang="en-US" sz="4000" dirty="0"/>
          </a:p>
        </p:txBody>
      </p:sp>
      <p:sp>
        <p:nvSpPr>
          <p:cNvPr id="3" name="Content Placeholder 2">
            <a:extLst>
              <a:ext uri="{FF2B5EF4-FFF2-40B4-BE49-F238E27FC236}">
                <a16:creationId xmlns:a16="http://schemas.microsoft.com/office/drawing/2014/main" id="{8AF4A8AE-7ECE-4BFC-F300-62C52BBA5706}"/>
              </a:ext>
            </a:extLst>
          </p:cNvPr>
          <p:cNvSpPr>
            <a:spLocks noGrp="1"/>
          </p:cNvSpPr>
          <p:nvPr>
            <p:ph idx="1"/>
          </p:nvPr>
        </p:nvSpPr>
        <p:spPr/>
        <p:txBody>
          <a:bodyPr/>
          <a:lstStyle/>
          <a:p>
            <a:r>
              <a:rPr lang="en-US" b="1" i="0" dirty="0">
                <a:solidFill>
                  <a:srgbClr val="000000"/>
                </a:solidFill>
                <a:effectLst/>
                <a:latin typeface="arial" panose="020B0604020202020204" pitchFamily="34" charset="0"/>
              </a:rPr>
              <a:t>Proxy Design Pattern provides a surrogate (act on behalf of another) or placeholder for another object to control access to it</a:t>
            </a:r>
          </a:p>
          <a:p>
            <a:endParaRPr lang="en-US" b="1"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proxy could interface with anything, such as a network connection, a large object in memory, a file, or other resources that are expensive or impossible to duplicate.</a:t>
            </a:r>
            <a:endParaRPr lang="en-US" dirty="0"/>
          </a:p>
        </p:txBody>
      </p:sp>
    </p:spTree>
    <p:extLst>
      <p:ext uri="{BB962C8B-B14F-4D97-AF65-F5344CB8AC3E}">
        <p14:creationId xmlns:p14="http://schemas.microsoft.com/office/powerpoint/2010/main" val="332672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86C7-F1FB-3B31-E303-59B4980F514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Example</a:t>
            </a:r>
          </a:p>
        </p:txBody>
      </p:sp>
      <p:pic>
        <p:nvPicPr>
          <p:cNvPr id="4" name="Content Placeholder 3">
            <a:extLst>
              <a:ext uri="{FF2B5EF4-FFF2-40B4-BE49-F238E27FC236}">
                <a16:creationId xmlns:a16="http://schemas.microsoft.com/office/drawing/2014/main" id="{4AAC3772-DED3-55E0-18C0-106BB56CA896}"/>
              </a:ext>
            </a:extLst>
          </p:cNvPr>
          <p:cNvPicPr>
            <a:picLocks noGrp="1" noChangeAspect="1"/>
          </p:cNvPicPr>
          <p:nvPr>
            <p:ph idx="1"/>
          </p:nvPr>
        </p:nvPicPr>
        <p:blipFill>
          <a:blip r:embed="rId2"/>
          <a:srcRect b="1510"/>
          <a:stretch/>
        </p:blipFill>
        <p:spPr>
          <a:xfrm>
            <a:off x="20" y="-39"/>
            <a:ext cx="12191980" cy="4172740"/>
          </a:xfrm>
          <a:prstGeom prst="rect">
            <a:avLst/>
          </a:prstGeom>
        </p:spPr>
      </p:pic>
      <p:cxnSp>
        <p:nvCxnSpPr>
          <p:cNvPr id="13" name="Straight Connector 12">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73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9419-E0DB-D9BC-FA32-B1C167EDB520}"/>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Creational Design Patterns</a:t>
            </a:r>
            <a:endParaRPr lang="en-US" dirty="0"/>
          </a:p>
        </p:txBody>
      </p:sp>
      <p:sp>
        <p:nvSpPr>
          <p:cNvPr id="3" name="Content Placeholder 2">
            <a:extLst>
              <a:ext uri="{FF2B5EF4-FFF2-40B4-BE49-F238E27FC236}">
                <a16:creationId xmlns:a16="http://schemas.microsoft.com/office/drawing/2014/main" id="{DBEB514D-5E4E-AF40-3334-0D08A03FAB41}"/>
              </a:ext>
            </a:extLst>
          </p:cNvPr>
          <p:cNvSpPr>
            <a:spLocks noGrp="1"/>
          </p:cNvSpPr>
          <p:nvPr>
            <p:ph idx="1"/>
          </p:nvPr>
        </p:nvSpPr>
        <p:spPr/>
        <p:txBody>
          <a:bodyPr/>
          <a:lstStyle/>
          <a:p>
            <a:r>
              <a:rPr lang="en-US" dirty="0">
                <a:solidFill>
                  <a:srgbClr val="000000"/>
                </a:solidFill>
                <a:latin typeface="arial" panose="020B0604020202020204" pitchFamily="34" charset="0"/>
              </a:rPr>
              <a:t>H</a:t>
            </a:r>
            <a:r>
              <a:rPr lang="en-US" b="0" i="0" dirty="0">
                <a:solidFill>
                  <a:srgbClr val="000000"/>
                </a:solidFill>
                <a:effectLst/>
                <a:latin typeface="arial" panose="020B0604020202020204" pitchFamily="34" charset="0"/>
              </a:rPr>
              <a:t>elps us to centralize the object creation and initialization logic</a:t>
            </a:r>
          </a:p>
          <a:p>
            <a:r>
              <a:rPr lang="en-US" dirty="0">
                <a:solidFill>
                  <a:srgbClr val="000000"/>
                </a:solidFill>
                <a:latin typeface="arial" panose="020B0604020202020204" pitchFamily="34" charset="0"/>
              </a:rPr>
              <a:t>I</a:t>
            </a:r>
            <a:r>
              <a:rPr lang="en-US" b="0" i="0" dirty="0">
                <a:solidFill>
                  <a:srgbClr val="000000"/>
                </a:solidFill>
                <a:effectLst/>
                <a:latin typeface="arial" panose="020B0604020202020204" pitchFamily="34" charset="0"/>
              </a:rPr>
              <a:t>t will create and initialize the appropriate object and return that object to the client</a:t>
            </a:r>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Then, the client can consume the object by calling the necessary methods and properties</a:t>
            </a:r>
          </a:p>
          <a:p>
            <a:r>
              <a:rPr lang="en-US" b="0" i="0" dirty="0">
                <a:solidFill>
                  <a:srgbClr val="000000"/>
                </a:solidFill>
                <a:effectLst/>
                <a:latin typeface="arial" panose="020B0604020202020204" pitchFamily="34" charset="0"/>
              </a:rPr>
              <a:t>The client does not know how the object is created and initialized</a:t>
            </a:r>
            <a:endParaRPr lang="en-US" dirty="0"/>
          </a:p>
        </p:txBody>
      </p:sp>
    </p:spTree>
    <p:extLst>
      <p:ext uri="{BB962C8B-B14F-4D97-AF65-F5344CB8AC3E}">
        <p14:creationId xmlns:p14="http://schemas.microsoft.com/office/powerpoint/2010/main" val="83456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A94B-6588-DDA5-21AC-45598EC044AB}"/>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Example</a:t>
            </a:r>
          </a:p>
        </p:txBody>
      </p:sp>
      <p:pic>
        <p:nvPicPr>
          <p:cNvPr id="4" name="Content Placeholder 3">
            <a:extLst>
              <a:ext uri="{FF2B5EF4-FFF2-40B4-BE49-F238E27FC236}">
                <a16:creationId xmlns:a16="http://schemas.microsoft.com/office/drawing/2014/main" id="{3B190A1C-3B34-4FB3-471E-3B05C77EFA13}"/>
              </a:ext>
            </a:extLst>
          </p:cNvPr>
          <p:cNvPicPr>
            <a:picLocks noGrp="1" noChangeAspect="1"/>
          </p:cNvPicPr>
          <p:nvPr>
            <p:ph idx="1"/>
          </p:nvPr>
        </p:nvPicPr>
        <p:blipFill>
          <a:blip r:embed="rId2"/>
          <a:srcRect t="13426" b="2067"/>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51B4-2D5E-7B3A-78C9-DC1B20CE382A}"/>
              </a:ext>
            </a:extLst>
          </p:cNvPr>
          <p:cNvSpPr>
            <a:spLocks noGrp="1"/>
          </p:cNvSpPr>
          <p:nvPr>
            <p:ph type="title"/>
          </p:nvPr>
        </p:nvSpPr>
        <p:spPr>
          <a:xfrm>
            <a:off x="1524000" y="4914855"/>
            <a:ext cx="9144000" cy="786703"/>
          </a:xfrm>
        </p:spPr>
        <p:txBody>
          <a:bodyPr vert="horz" lIns="91440" tIns="45720" rIns="91440" bIns="45720" rtlCol="0" anchor="b">
            <a:normAutofit/>
          </a:bodyPr>
          <a:lstStyle/>
          <a:p>
            <a:pPr algn="ctr"/>
            <a:r>
              <a:rPr lang="en-US" sz="3600"/>
              <a:t>Example</a:t>
            </a:r>
          </a:p>
        </p:txBody>
      </p:sp>
      <p:pic>
        <p:nvPicPr>
          <p:cNvPr id="4" name="Content Placeholder 3">
            <a:extLst>
              <a:ext uri="{FF2B5EF4-FFF2-40B4-BE49-F238E27FC236}">
                <a16:creationId xmlns:a16="http://schemas.microsoft.com/office/drawing/2014/main" id="{C4259C29-93C4-BBE9-25DC-515EB03D389F}"/>
              </a:ext>
            </a:extLst>
          </p:cNvPr>
          <p:cNvPicPr>
            <a:picLocks noGrp="1" noChangeAspect="1"/>
          </p:cNvPicPr>
          <p:nvPr>
            <p:ph idx="1"/>
          </p:nvPr>
        </p:nvPicPr>
        <p:blipFill>
          <a:blip r:embed="rId2"/>
          <a:srcRect t="4483" b="3938"/>
          <a:stretch/>
        </p:blipFill>
        <p:spPr>
          <a:xfrm>
            <a:off x="20" y="10"/>
            <a:ext cx="12191980" cy="4605671"/>
          </a:xfrm>
          <a:prstGeom prst="rect">
            <a:avLst/>
          </a:prstGeom>
        </p:spPr>
      </p:pic>
      <p:grpSp>
        <p:nvGrpSpPr>
          <p:cNvPr id="12" name="Group 11">
            <a:extLst>
              <a:ext uri="{FF2B5EF4-FFF2-40B4-BE49-F238E27FC236}">
                <a16:creationId xmlns:a16="http://schemas.microsoft.com/office/drawing/2014/main" id="{FB7FB62D-DD5B-C587-F53F-679128D41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9" y="4525778"/>
            <a:ext cx="12207200" cy="123363"/>
            <a:chOff x="-5025" y="6737718"/>
            <a:chExt cx="12207200" cy="123363"/>
          </a:xfrm>
        </p:grpSpPr>
        <p:sp>
          <p:nvSpPr>
            <p:cNvPr id="10" name="Rectangle 9">
              <a:extLst>
                <a:ext uri="{FF2B5EF4-FFF2-40B4-BE49-F238E27FC236}">
                  <a16:creationId xmlns:a16="http://schemas.microsoft.com/office/drawing/2014/main" id="{D474BA53-241B-ACB6-E742-B074F40EB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97B091-2608-7480-FE24-507CC5333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503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99D9-D003-DEFB-D8C8-1B37E9CE32AE}"/>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Example</a:t>
            </a:r>
          </a:p>
        </p:txBody>
      </p:sp>
      <p:pic>
        <p:nvPicPr>
          <p:cNvPr id="4" name="Content Placeholder 3">
            <a:extLst>
              <a:ext uri="{FF2B5EF4-FFF2-40B4-BE49-F238E27FC236}">
                <a16:creationId xmlns:a16="http://schemas.microsoft.com/office/drawing/2014/main" id="{AFB4E9E5-AD31-0252-7A47-5948D80337CB}"/>
              </a:ext>
            </a:extLst>
          </p:cNvPr>
          <p:cNvPicPr>
            <a:picLocks noGrp="1" noChangeAspect="1"/>
          </p:cNvPicPr>
          <p:nvPr>
            <p:ph idx="1"/>
          </p:nvPr>
        </p:nvPicPr>
        <p:blipFill>
          <a:blip r:embed="rId2"/>
          <a:srcRect t="2642" b="5217"/>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921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995-ECBE-1B67-6338-7136F81146FC}"/>
              </a:ext>
            </a:extLst>
          </p:cNvPr>
          <p:cNvSpPr>
            <a:spLocks noGrp="1"/>
          </p:cNvSpPr>
          <p:nvPr>
            <p:ph type="title"/>
          </p:nvPr>
        </p:nvSpPr>
        <p:spPr/>
        <p:txBody>
          <a:bodyPr/>
          <a:lstStyle/>
          <a:p>
            <a:r>
              <a:rPr lang="en-US" dirty="0"/>
              <a:t>UML - Proxy</a:t>
            </a:r>
          </a:p>
        </p:txBody>
      </p:sp>
      <p:pic>
        <p:nvPicPr>
          <p:cNvPr id="4" name="Content Placeholder 3">
            <a:extLst>
              <a:ext uri="{FF2B5EF4-FFF2-40B4-BE49-F238E27FC236}">
                <a16:creationId xmlns:a16="http://schemas.microsoft.com/office/drawing/2014/main" id="{D4608239-A560-F8D2-718C-2FB7AB695DD9}"/>
              </a:ext>
            </a:extLst>
          </p:cNvPr>
          <p:cNvPicPr>
            <a:picLocks noGrp="1" noChangeAspect="1"/>
          </p:cNvPicPr>
          <p:nvPr>
            <p:ph idx="1"/>
          </p:nvPr>
        </p:nvPicPr>
        <p:blipFill>
          <a:blip r:embed="rId2"/>
          <a:stretch>
            <a:fillRect/>
          </a:stretch>
        </p:blipFill>
        <p:spPr>
          <a:xfrm>
            <a:off x="636656" y="1576552"/>
            <a:ext cx="10956254" cy="4866169"/>
          </a:xfrm>
          <a:prstGeom prst="rect">
            <a:avLst/>
          </a:prstGeom>
        </p:spPr>
      </p:pic>
    </p:spTree>
    <p:extLst>
      <p:ext uri="{BB962C8B-B14F-4D97-AF65-F5344CB8AC3E}">
        <p14:creationId xmlns:p14="http://schemas.microsoft.com/office/powerpoint/2010/main" val="429243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16AA-1AB1-5968-DDAD-709A13D04B77}"/>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Facade Design Pattern</a:t>
            </a:r>
            <a:endParaRPr lang="en-US" dirty="0"/>
          </a:p>
        </p:txBody>
      </p:sp>
      <p:sp>
        <p:nvSpPr>
          <p:cNvPr id="3" name="Content Placeholder 2">
            <a:extLst>
              <a:ext uri="{FF2B5EF4-FFF2-40B4-BE49-F238E27FC236}">
                <a16:creationId xmlns:a16="http://schemas.microsoft.com/office/drawing/2014/main" id="{14C93200-0143-45E7-BDEA-F830E7162483}"/>
              </a:ext>
            </a:extLst>
          </p:cNvPr>
          <p:cNvSpPr>
            <a:spLocks noGrp="1"/>
          </p:cNvSpPr>
          <p:nvPr>
            <p:ph idx="1"/>
          </p:nvPr>
        </p:nvSpPr>
        <p:spPr/>
        <p:txBody>
          <a:bodyPr/>
          <a:lstStyle/>
          <a:p>
            <a:r>
              <a:rPr lang="en-US" b="1" i="0" dirty="0">
                <a:solidFill>
                  <a:srgbClr val="000000"/>
                </a:solidFill>
                <a:effectLst/>
                <a:latin typeface="arial" panose="020B0604020202020204" pitchFamily="34" charset="0"/>
              </a:rPr>
              <a:t>Facade Design Pattern states that you need to provide a unified interface to a set of interfaces in a subsystem. The Facade Design Pattern defines a higher-level interface that makes the subsystem easier to use</a:t>
            </a:r>
            <a:r>
              <a:rPr lang="en-US" b="0" i="0"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9868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F7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A266DDC-3E11-B448-CC38-A477F3FFB719}"/>
              </a:ext>
            </a:extLst>
          </p:cNvPr>
          <p:cNvPicPr>
            <a:picLocks noGrp="1" noChangeAspect="1"/>
          </p:cNvPicPr>
          <p:nvPr>
            <p:ph idx="1"/>
          </p:nvPr>
        </p:nvPicPr>
        <p:blipFill>
          <a:blip r:embed="rId2"/>
          <a:stretch>
            <a:fillRect/>
          </a:stretch>
        </p:blipFill>
        <p:spPr>
          <a:xfrm>
            <a:off x="643467" y="2038604"/>
            <a:ext cx="10905066" cy="2780792"/>
          </a:xfrm>
          <a:prstGeom prst="rect">
            <a:avLst/>
          </a:prstGeom>
        </p:spPr>
      </p:pic>
    </p:spTree>
    <p:extLst>
      <p:ext uri="{BB962C8B-B14F-4D97-AF65-F5344CB8AC3E}">
        <p14:creationId xmlns:p14="http://schemas.microsoft.com/office/powerpoint/2010/main" val="168620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5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06BDA7-AAF0-C9E2-1627-CE5BFA86FC47}"/>
              </a:ext>
            </a:extLst>
          </p:cNvPr>
          <p:cNvPicPr>
            <a:picLocks noGrp="1" noChangeAspect="1"/>
          </p:cNvPicPr>
          <p:nvPr>
            <p:ph idx="1"/>
          </p:nvPr>
        </p:nvPicPr>
        <p:blipFill>
          <a:blip r:embed="rId2"/>
          <a:stretch>
            <a:fillRect/>
          </a:stretch>
        </p:blipFill>
        <p:spPr>
          <a:xfrm>
            <a:off x="643467" y="1738715"/>
            <a:ext cx="10905066" cy="3380570"/>
          </a:xfrm>
          <a:prstGeom prst="rect">
            <a:avLst/>
          </a:prstGeom>
        </p:spPr>
      </p:pic>
    </p:spTree>
    <p:extLst>
      <p:ext uri="{BB962C8B-B14F-4D97-AF65-F5344CB8AC3E}">
        <p14:creationId xmlns:p14="http://schemas.microsoft.com/office/powerpoint/2010/main" val="3603572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120B-A663-AA5E-3789-71E02EEC37AC}"/>
              </a:ext>
            </a:extLst>
          </p:cNvPr>
          <p:cNvSpPr>
            <a:spLocks noGrp="1"/>
          </p:cNvSpPr>
          <p:nvPr>
            <p:ph type="title"/>
          </p:nvPr>
        </p:nvSpPr>
        <p:spPr/>
        <p:txBody>
          <a:bodyPr/>
          <a:lstStyle/>
          <a:p>
            <a:r>
              <a:rPr lang="en-US" dirty="0"/>
              <a:t>UML - facade</a:t>
            </a:r>
          </a:p>
        </p:txBody>
      </p:sp>
      <p:pic>
        <p:nvPicPr>
          <p:cNvPr id="4" name="Content Placeholder 3">
            <a:extLst>
              <a:ext uri="{FF2B5EF4-FFF2-40B4-BE49-F238E27FC236}">
                <a16:creationId xmlns:a16="http://schemas.microsoft.com/office/drawing/2014/main" id="{E5C69CB6-6BB3-EA66-88CD-02E71C176B17}"/>
              </a:ext>
            </a:extLst>
          </p:cNvPr>
          <p:cNvPicPr>
            <a:picLocks noGrp="1" noChangeAspect="1"/>
          </p:cNvPicPr>
          <p:nvPr>
            <p:ph idx="1"/>
          </p:nvPr>
        </p:nvPicPr>
        <p:blipFill>
          <a:blip r:embed="rId2"/>
          <a:stretch>
            <a:fillRect/>
          </a:stretch>
        </p:blipFill>
        <p:spPr>
          <a:xfrm>
            <a:off x="295619" y="2249164"/>
            <a:ext cx="11600762" cy="2885543"/>
          </a:xfrm>
          <a:prstGeom prst="rect">
            <a:avLst/>
          </a:prstGeom>
        </p:spPr>
      </p:pic>
    </p:spTree>
    <p:extLst>
      <p:ext uri="{BB962C8B-B14F-4D97-AF65-F5344CB8AC3E}">
        <p14:creationId xmlns:p14="http://schemas.microsoft.com/office/powerpoint/2010/main" val="2628044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9A79-BA6F-0996-4126-216FC5FFA78B}"/>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Flyweight Design Pattern </a:t>
            </a:r>
            <a:endParaRPr lang="en-US" sz="3600" dirty="0"/>
          </a:p>
        </p:txBody>
      </p:sp>
      <p:sp>
        <p:nvSpPr>
          <p:cNvPr id="3" name="Content Placeholder 2">
            <a:extLst>
              <a:ext uri="{FF2B5EF4-FFF2-40B4-BE49-F238E27FC236}">
                <a16:creationId xmlns:a16="http://schemas.microsoft.com/office/drawing/2014/main" id="{C989C284-8124-4A1F-6397-2D4452EF92D6}"/>
              </a:ext>
            </a:extLst>
          </p:cNvPr>
          <p:cNvSpPr>
            <a:spLocks noGrp="1"/>
          </p:cNvSpPr>
          <p:nvPr>
            <p:ph idx="1"/>
          </p:nvPr>
        </p:nvSpPr>
        <p:spPr/>
        <p:txBody>
          <a:bodyPr>
            <a:normAutofit fontScale="92500" lnSpcReduction="10000"/>
          </a:bodyPr>
          <a:lstStyle/>
          <a:p>
            <a:r>
              <a:rPr lang="en-US" b="0" i="0" dirty="0">
                <a:solidFill>
                  <a:srgbClr val="000000"/>
                </a:solidFill>
                <a:effectLst/>
                <a:latin typeface="arial" panose="020B0604020202020204" pitchFamily="34" charset="0"/>
              </a:rPr>
              <a:t>The Flyweight Design Pattern reduces the number of objects created, decreases memory footprint, and increases performance. </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It’s especially useful when many objects share some common properties.</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That means the Flyweight Design Pattern is used when there is a need to create many objects of almost similar nature. A large number of objects means it consumes a large amount of memory, and the Flyweight Design Pattern provides a solution for reducing the load on memory by sharing objects</a:t>
            </a:r>
            <a:endParaRPr lang="en-US" dirty="0"/>
          </a:p>
        </p:txBody>
      </p:sp>
    </p:spTree>
    <p:extLst>
      <p:ext uri="{BB962C8B-B14F-4D97-AF65-F5344CB8AC3E}">
        <p14:creationId xmlns:p14="http://schemas.microsoft.com/office/powerpoint/2010/main" val="272726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D721-458F-EA06-2536-10E7C0E595A6}"/>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Example to Understand Flyweight Design Pattern</a:t>
            </a:r>
            <a:endParaRPr lang="en-US" dirty="0"/>
          </a:p>
        </p:txBody>
      </p:sp>
      <p:pic>
        <p:nvPicPr>
          <p:cNvPr id="5" name="Content Placeholder 4">
            <a:extLst>
              <a:ext uri="{FF2B5EF4-FFF2-40B4-BE49-F238E27FC236}">
                <a16:creationId xmlns:a16="http://schemas.microsoft.com/office/drawing/2014/main" id="{D34BABEA-3951-B8FD-1C4F-E0738DD6FC3B}"/>
              </a:ext>
            </a:extLst>
          </p:cNvPr>
          <p:cNvPicPr>
            <a:picLocks noGrp="1" noChangeAspect="1"/>
          </p:cNvPicPr>
          <p:nvPr>
            <p:ph idx="1"/>
          </p:nvPr>
        </p:nvPicPr>
        <p:blipFill>
          <a:blip r:embed="rId2"/>
          <a:stretch>
            <a:fillRect/>
          </a:stretch>
        </p:blipFill>
        <p:spPr>
          <a:xfrm>
            <a:off x="2233612" y="1929606"/>
            <a:ext cx="7724775" cy="4143375"/>
          </a:xfrm>
          <a:prstGeom prst="rect">
            <a:avLst/>
          </a:prstGeom>
        </p:spPr>
      </p:pic>
    </p:spTree>
    <p:extLst>
      <p:ext uri="{BB962C8B-B14F-4D97-AF65-F5344CB8AC3E}">
        <p14:creationId xmlns:p14="http://schemas.microsoft.com/office/powerpoint/2010/main" val="37108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8EA0-B4DD-43CE-1B65-500B2C452B71}"/>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Creational Design Patterns</a:t>
            </a:r>
            <a:endParaRPr lang="en-US" dirty="0"/>
          </a:p>
        </p:txBody>
      </p:sp>
      <p:sp>
        <p:nvSpPr>
          <p:cNvPr id="3" name="Content Placeholder 2">
            <a:extLst>
              <a:ext uri="{FF2B5EF4-FFF2-40B4-BE49-F238E27FC236}">
                <a16:creationId xmlns:a16="http://schemas.microsoft.com/office/drawing/2014/main" id="{478C71D6-CFE6-F72F-9D20-0517292C7C31}"/>
              </a:ext>
            </a:extLst>
          </p:cNvPr>
          <p:cNvSpPr>
            <a:spLocks noGrp="1"/>
          </p:cNvSpPr>
          <p:nvPr>
            <p:ph idx="1"/>
          </p:nvPr>
        </p:nvSpPr>
        <p:spPr/>
        <p:txBody>
          <a:bodyPr/>
          <a:lstStyle/>
          <a:p>
            <a:r>
              <a:rPr lang="en-US" b="1" i="0" u="none" strike="noStrike" dirty="0">
                <a:solidFill>
                  <a:srgbClr val="0274BE"/>
                </a:solidFill>
                <a:effectLst/>
                <a:latin typeface="arial" panose="020B0604020202020204" pitchFamily="34" charset="0"/>
                <a:hlinkClick r:id="rId2"/>
              </a:rPr>
              <a:t>Singleton</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3"/>
              </a:rPr>
              <a:t>Factory</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4"/>
              </a:rPr>
              <a:t>Builder</a:t>
            </a:r>
            <a:r>
              <a:rPr lang="en-US" b="0" i="0" dirty="0">
                <a:solidFill>
                  <a:srgbClr val="000000"/>
                </a:solidFill>
                <a:effectLst/>
                <a:latin typeface="arial" panose="020B0604020202020204" pitchFamily="34" charset="0"/>
              </a:rPr>
              <a:t>, </a:t>
            </a:r>
          </a:p>
          <a:p>
            <a:r>
              <a:rPr lang="en-US" b="1" i="0" u="none" strike="noStrike" dirty="0">
                <a:solidFill>
                  <a:srgbClr val="0274BE"/>
                </a:solidFill>
                <a:effectLst/>
                <a:latin typeface="arial" panose="020B0604020202020204" pitchFamily="34" charset="0"/>
                <a:hlinkClick r:id="rId5"/>
              </a:rPr>
              <a:t>Prototype</a:t>
            </a:r>
            <a:r>
              <a:rPr lang="en-US" b="0" i="0" dirty="0">
                <a:solidFill>
                  <a:srgbClr val="000000"/>
                </a:solidFill>
                <a:effectLst/>
                <a:latin typeface="arial" panose="020B0604020202020204" pitchFamily="34" charset="0"/>
              </a:rPr>
              <a:t>, </a:t>
            </a:r>
          </a:p>
          <a:p>
            <a:r>
              <a:rPr lang="en-US" b="1" i="0" u="none" strike="noStrike" dirty="0">
                <a:solidFill>
                  <a:srgbClr val="3A3A3A"/>
                </a:solidFill>
                <a:effectLst/>
                <a:latin typeface="arial" panose="020B0604020202020204" pitchFamily="34" charset="0"/>
                <a:hlinkClick r:id="rId6"/>
              </a:rPr>
              <a:t>Abstract Factory</a:t>
            </a:r>
            <a:endParaRPr lang="en-US" dirty="0"/>
          </a:p>
          <a:p>
            <a:endParaRPr lang="en-US" dirty="0"/>
          </a:p>
        </p:txBody>
      </p:sp>
    </p:spTree>
    <p:extLst>
      <p:ext uri="{BB962C8B-B14F-4D97-AF65-F5344CB8AC3E}">
        <p14:creationId xmlns:p14="http://schemas.microsoft.com/office/powerpoint/2010/main" val="3519625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56F4-73D1-7792-25F0-615F3D406B2B}"/>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Different States in Flyweight Design Pattern</a:t>
            </a:r>
            <a:endParaRPr lang="en-US" dirty="0"/>
          </a:p>
        </p:txBody>
      </p:sp>
      <p:sp>
        <p:nvSpPr>
          <p:cNvPr id="3" name="Content Placeholder 2">
            <a:extLst>
              <a:ext uri="{FF2B5EF4-FFF2-40B4-BE49-F238E27FC236}">
                <a16:creationId xmlns:a16="http://schemas.microsoft.com/office/drawing/2014/main" id="{0EF50DD0-2353-FF3E-B7B7-BF4EC13C4397}"/>
              </a:ext>
            </a:extLst>
          </p:cNvPr>
          <p:cNvSpPr>
            <a:spLocks noGrp="1"/>
          </p:cNvSpPr>
          <p:nvPr>
            <p:ph idx="1"/>
          </p:nvPr>
        </p:nvSpPr>
        <p:spPr/>
        <p:txBody>
          <a:bodyPr/>
          <a:lstStyle/>
          <a:p>
            <a:r>
              <a:rPr lang="en-US" b="0" i="0" dirty="0">
                <a:solidFill>
                  <a:srgbClr val="000000"/>
                </a:solidFill>
                <a:effectLst/>
                <a:latin typeface="arial" panose="020B0604020202020204" pitchFamily="34" charset="0"/>
              </a:rPr>
              <a:t>In Flyweight Design Pattern, there are two states, i.e., </a:t>
            </a:r>
            <a:r>
              <a:rPr lang="en-US" b="1" i="0" dirty="0">
                <a:solidFill>
                  <a:srgbClr val="000000"/>
                </a:solidFill>
                <a:effectLst/>
                <a:latin typeface="arial" panose="020B0604020202020204" pitchFamily="34" charset="0"/>
              </a:rPr>
              <a:t>Intrinsic</a:t>
            </a:r>
            <a:r>
              <a:rPr lang="en-US" b="0" i="0" dirty="0">
                <a:solidFill>
                  <a:srgbClr val="000000"/>
                </a:solidFill>
                <a:effectLst/>
                <a:latin typeface="arial" panose="020B0604020202020204" pitchFamily="34" charset="0"/>
              </a:rPr>
              <a:t> and </a:t>
            </a:r>
            <a:r>
              <a:rPr lang="en-US" b="1" i="0" dirty="0">
                <a:solidFill>
                  <a:srgbClr val="000000"/>
                </a:solidFill>
                <a:effectLst/>
                <a:latin typeface="arial" panose="020B0604020202020204" pitchFamily="34" charset="0"/>
              </a:rPr>
              <a:t>Extrinsic</a:t>
            </a:r>
            <a:r>
              <a:rPr lang="en-US" b="0" i="0" dirty="0">
                <a:solidFill>
                  <a:srgbClr val="000000"/>
                </a:solidFill>
                <a:effectLst/>
                <a:latin typeface="arial" panose="020B0604020202020204" pitchFamily="34" charset="0"/>
              </a:rPr>
              <a:t>.</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Intrinsic states are things that are Constants and Stored in Memory</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Extrinsic states are things that are not constant and need to be calculated on the Fly</a:t>
            </a:r>
            <a:endParaRPr lang="en-US" dirty="0"/>
          </a:p>
        </p:txBody>
      </p:sp>
    </p:spTree>
    <p:extLst>
      <p:ext uri="{BB962C8B-B14F-4D97-AF65-F5344CB8AC3E}">
        <p14:creationId xmlns:p14="http://schemas.microsoft.com/office/powerpoint/2010/main" val="3820597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A82-DD8A-838A-DAA2-5AC971CDFCC9}"/>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Real-Time Example of Flyweight Design Pattern</a:t>
            </a:r>
            <a:endParaRPr lang="en-US" dirty="0"/>
          </a:p>
        </p:txBody>
      </p:sp>
      <p:pic>
        <p:nvPicPr>
          <p:cNvPr id="4" name="Content Placeholder 3">
            <a:extLst>
              <a:ext uri="{FF2B5EF4-FFF2-40B4-BE49-F238E27FC236}">
                <a16:creationId xmlns:a16="http://schemas.microsoft.com/office/drawing/2014/main" id="{11CEBEA3-4A7C-0E09-67ED-8A1AA74F4186}"/>
              </a:ext>
            </a:extLst>
          </p:cNvPr>
          <p:cNvPicPr>
            <a:picLocks noGrp="1" noChangeAspect="1"/>
          </p:cNvPicPr>
          <p:nvPr>
            <p:ph idx="1"/>
          </p:nvPr>
        </p:nvPicPr>
        <p:blipFill>
          <a:blip r:embed="rId2"/>
          <a:stretch>
            <a:fillRect/>
          </a:stretch>
        </p:blipFill>
        <p:spPr>
          <a:xfrm>
            <a:off x="1938337" y="2020094"/>
            <a:ext cx="8315325" cy="3962400"/>
          </a:xfrm>
          <a:prstGeom prst="rect">
            <a:avLst/>
          </a:prstGeom>
        </p:spPr>
      </p:pic>
    </p:spTree>
    <p:extLst>
      <p:ext uri="{BB962C8B-B14F-4D97-AF65-F5344CB8AC3E}">
        <p14:creationId xmlns:p14="http://schemas.microsoft.com/office/powerpoint/2010/main" val="353774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4E8E-0241-B8CD-4617-861EC0184401}"/>
              </a:ext>
            </a:extLst>
          </p:cNvPr>
          <p:cNvSpPr>
            <a:spLocks noGrp="1"/>
          </p:cNvSpPr>
          <p:nvPr>
            <p:ph type="title"/>
          </p:nvPr>
        </p:nvSpPr>
        <p:spPr/>
        <p:txBody>
          <a:bodyPr/>
          <a:lstStyle/>
          <a:p>
            <a:r>
              <a:rPr lang="en-US" dirty="0"/>
              <a:t>UML - Flyweight</a:t>
            </a:r>
          </a:p>
        </p:txBody>
      </p:sp>
      <p:pic>
        <p:nvPicPr>
          <p:cNvPr id="4" name="Content Placeholder 3">
            <a:extLst>
              <a:ext uri="{FF2B5EF4-FFF2-40B4-BE49-F238E27FC236}">
                <a16:creationId xmlns:a16="http://schemas.microsoft.com/office/drawing/2014/main" id="{973085AE-915D-67AD-BCBC-E9377E8306BD}"/>
              </a:ext>
            </a:extLst>
          </p:cNvPr>
          <p:cNvPicPr>
            <a:picLocks noGrp="1" noChangeAspect="1"/>
          </p:cNvPicPr>
          <p:nvPr>
            <p:ph idx="1"/>
          </p:nvPr>
        </p:nvPicPr>
        <p:blipFill>
          <a:blip r:embed="rId2"/>
          <a:stretch>
            <a:fillRect/>
          </a:stretch>
        </p:blipFill>
        <p:spPr>
          <a:xfrm>
            <a:off x="2295525" y="2110581"/>
            <a:ext cx="7600950" cy="3781425"/>
          </a:xfrm>
          <a:prstGeom prst="rect">
            <a:avLst/>
          </a:prstGeom>
        </p:spPr>
      </p:pic>
    </p:spTree>
    <p:extLst>
      <p:ext uri="{BB962C8B-B14F-4D97-AF65-F5344CB8AC3E}">
        <p14:creationId xmlns:p14="http://schemas.microsoft.com/office/powerpoint/2010/main" val="219850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CE9-4ED3-17E5-D799-F8ABEC123FE8}"/>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When to use the Flyweight Design Pattern in Real-Time application</a:t>
            </a:r>
            <a:endParaRPr lang="en-US" dirty="0"/>
          </a:p>
        </p:txBody>
      </p:sp>
      <p:sp>
        <p:nvSpPr>
          <p:cNvPr id="3" name="Content Placeholder 2">
            <a:extLst>
              <a:ext uri="{FF2B5EF4-FFF2-40B4-BE49-F238E27FC236}">
                <a16:creationId xmlns:a16="http://schemas.microsoft.com/office/drawing/2014/main" id="{D1CAD0C9-5835-3E33-C38B-AD0E5369C6C7}"/>
              </a:ext>
            </a:extLst>
          </p:cNvPr>
          <p:cNvSpPr>
            <a:spLocks noGrp="1"/>
          </p:cNvSpPr>
          <p:nvPr>
            <p:ph idx="1"/>
          </p:nvPr>
        </p:nvSpPr>
        <p:spPr/>
        <p:txBody>
          <a:bodyPr>
            <a:normAutofit fontScale="55000" lnSpcReduction="20000"/>
          </a:bodyPr>
          <a:lstStyle/>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Efficient Resource Management:</a:t>
            </a:r>
            <a:r>
              <a:rPr lang="en-US" b="0" i="0" dirty="0">
                <a:solidFill>
                  <a:srgbClr val="000000"/>
                </a:solidFill>
                <a:effectLst/>
                <a:latin typeface="arial" panose="020B0604020202020204" pitchFamily="34" charset="0"/>
              </a:rPr>
              <a:t> When your application needs to manage a large number of similar objects, keeping an instance of each object is resource-intensive. The Flyweight pattern helps in sharing objects to reduce the memory footprint.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Shared State Objects:</a:t>
            </a:r>
            <a:r>
              <a:rPr lang="en-US" b="0" i="0" dirty="0">
                <a:solidFill>
                  <a:srgbClr val="000000"/>
                </a:solidFill>
                <a:effectLst/>
                <a:latin typeface="arial" panose="020B0604020202020204" pitchFamily="34" charset="0"/>
              </a:rPr>
              <a:t> In situations where objects can have shared states (intrinsic state) that can be factored out and shared among multiple objects. Flyweight allows for sharing common parts to reduce the system’s memory usage.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High Memory Usage Due to Object Quantity:</a:t>
            </a:r>
            <a:r>
              <a:rPr lang="en-US" b="0" i="0" dirty="0">
                <a:solidFill>
                  <a:srgbClr val="000000"/>
                </a:solidFill>
                <a:effectLst/>
                <a:latin typeface="arial" panose="020B0604020202020204" pitchFamily="34" charset="0"/>
              </a:rPr>
              <a:t> If your application risks using a large amount of memory due to the sheer volume of objects, the Flyweight pattern can reduce memory consumption by sharing objects instead of creating new ones.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Performance-Critical Applications:</a:t>
            </a:r>
            <a:r>
              <a:rPr lang="en-US" b="0" i="0" dirty="0">
                <a:solidFill>
                  <a:srgbClr val="000000"/>
                </a:solidFill>
                <a:effectLst/>
                <a:latin typeface="arial" panose="020B0604020202020204" pitchFamily="34" charset="0"/>
              </a:rPr>
              <a:t> In performance-critical applications, the overhead of object creation and garbage collection needs to be minimized, especially in constrained environments such as games or mobile applications.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Immutable Object Requirements:</a:t>
            </a:r>
            <a:r>
              <a:rPr lang="en-US" b="0" i="0" dirty="0">
                <a:solidFill>
                  <a:srgbClr val="000000"/>
                </a:solidFill>
                <a:effectLst/>
                <a:latin typeface="arial" panose="020B0604020202020204" pitchFamily="34" charset="0"/>
              </a:rPr>
              <a:t> When dealing with immutable objects, their state cannot change after they are constructed. Flyweight makes it easier to manage and share these immutable objects.</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Graphical Applications:</a:t>
            </a:r>
            <a:r>
              <a:rPr lang="en-US" b="0" i="0" dirty="0">
                <a:solidFill>
                  <a:srgbClr val="000000"/>
                </a:solidFill>
                <a:effectLst/>
                <a:latin typeface="arial" panose="020B0604020202020204" pitchFamily="34" charset="0"/>
              </a:rPr>
              <a:t> Commonly used in graphical applications, like graphic editors or games, where many objects (like trees, bullets, or characters) look similar but might differ in some attributes (like position or size).</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Text Processing:</a:t>
            </a:r>
            <a:r>
              <a:rPr lang="en-US" b="0" i="0" dirty="0">
                <a:solidFill>
                  <a:srgbClr val="000000"/>
                </a:solidFill>
                <a:effectLst/>
                <a:latin typeface="arial" panose="020B0604020202020204" pitchFamily="34" charset="0"/>
              </a:rPr>
              <a:t> In text processing applications where you need to represent each character in a document, using a flyweight can significantly reduce memory usage, as each character type can be represented as a single object.</a:t>
            </a:r>
            <a:endParaRPr lang="en-US" b="0" i="0" dirty="0">
              <a:solidFill>
                <a:srgbClr val="3A3A3A"/>
              </a:solidFill>
              <a:effectLst/>
              <a:latin typeface="-apple-system"/>
            </a:endParaRPr>
          </a:p>
          <a:p>
            <a:pPr algn="just" fontAlgn="base">
              <a:buFont typeface="Arial" panose="020B0604020202020204" pitchFamily="34" charset="0"/>
              <a:buChar char="•"/>
            </a:pPr>
            <a:r>
              <a:rPr lang="en-US" b="1" i="0" dirty="0">
                <a:solidFill>
                  <a:srgbClr val="000000"/>
                </a:solidFill>
                <a:effectLst/>
                <a:latin typeface="arial" panose="020B0604020202020204" pitchFamily="34" charset="0"/>
              </a:rPr>
              <a:t>UI Controls:</a:t>
            </a:r>
            <a:r>
              <a:rPr lang="en-US" b="0" i="0" dirty="0">
                <a:solidFill>
                  <a:srgbClr val="000000"/>
                </a:solidFill>
                <a:effectLst/>
                <a:latin typeface="arial" panose="020B0604020202020204" pitchFamily="34" charset="0"/>
              </a:rPr>
              <a:t> When dealing with user interface elements, similar objects (like buttons, icons, or menu items) are used repeatedly across the application.</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153687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589B-2B0F-4ACD-89F5-DE060A37A193}"/>
              </a:ext>
            </a:extLst>
          </p:cNvPr>
          <p:cNvSpPr>
            <a:spLocks noGrp="1"/>
          </p:cNvSpPr>
          <p:nvPr>
            <p:ph type="title"/>
          </p:nvPr>
        </p:nvSpPr>
        <p:spPr>
          <a:xfrm>
            <a:off x="838200" y="365126"/>
            <a:ext cx="10515600" cy="568940"/>
          </a:xfrm>
        </p:spPr>
        <p:txBody>
          <a:bodyPr>
            <a:normAutofit fontScale="90000"/>
          </a:bodyPr>
          <a:lstStyle/>
          <a:p>
            <a:pPr algn="just" fontAlgn="base">
              <a:spcAft>
                <a:spcPts val="1500"/>
              </a:spcAft>
            </a:pPr>
            <a:r>
              <a:rPr lang="en-US" b="1" i="0" dirty="0">
                <a:solidFill>
                  <a:srgbClr val="000000"/>
                </a:solidFill>
                <a:effectLst/>
                <a:latin typeface="arial" panose="020B0604020202020204" pitchFamily="34" charset="0"/>
              </a:rPr>
              <a:t>Behavioral Design Patterns</a:t>
            </a:r>
            <a:endParaRPr lang="en-US" b="1" i="0" dirty="0">
              <a:solidFill>
                <a:srgbClr val="3A3A3A"/>
              </a:solidFill>
              <a:effectLst/>
              <a:latin typeface="-apple-system"/>
            </a:endParaRPr>
          </a:p>
        </p:txBody>
      </p:sp>
      <p:sp>
        <p:nvSpPr>
          <p:cNvPr id="3" name="Content Placeholder 2">
            <a:extLst>
              <a:ext uri="{FF2B5EF4-FFF2-40B4-BE49-F238E27FC236}">
                <a16:creationId xmlns:a16="http://schemas.microsoft.com/office/drawing/2014/main" id="{D259C162-E1A2-F818-47C7-EBB5CB1D6AB3}"/>
              </a:ext>
            </a:extLst>
          </p:cNvPr>
          <p:cNvSpPr>
            <a:spLocks noGrp="1"/>
          </p:cNvSpPr>
          <p:nvPr>
            <p:ph idx="1"/>
          </p:nvPr>
        </p:nvSpPr>
        <p:spPr>
          <a:xfrm>
            <a:off x="838199" y="835742"/>
            <a:ext cx="10636045" cy="6115664"/>
          </a:xfrm>
        </p:spPr>
        <p:txBody>
          <a:bodyPr>
            <a:noAutofit/>
          </a:bodyPr>
          <a:lstStyle/>
          <a:p>
            <a:pPr algn="just" fontAlgn="base"/>
            <a:r>
              <a:rPr lang="en-US" sz="2000" b="0" i="0" dirty="0">
                <a:solidFill>
                  <a:srgbClr val="000000"/>
                </a:solidFill>
                <a:effectLst/>
                <a:latin typeface="arial" panose="020B0604020202020204" pitchFamily="34" charset="0"/>
              </a:rPr>
              <a:t>The following design patterns belong to the Behavioral Design Pattern category.</a:t>
            </a:r>
            <a:endParaRPr lang="en-US" sz="2000" b="0"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Chain of Responsibility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Command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Interpreter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Iterator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Mediator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Memento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Observer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State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Strategy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Template Method Pattern:</a:t>
            </a:r>
            <a:endParaRPr lang="en-US" sz="2000" b="1" i="0" dirty="0">
              <a:solidFill>
                <a:srgbClr val="3A3A3A"/>
              </a:solidFill>
              <a:effectLst/>
              <a:latin typeface="-apple-system"/>
            </a:endParaRPr>
          </a:p>
          <a:p>
            <a:pPr algn="just" fontAlgn="base">
              <a:spcAft>
                <a:spcPts val="1500"/>
              </a:spcAft>
            </a:pPr>
            <a:r>
              <a:rPr lang="en-US" sz="2000" b="1" i="0" dirty="0">
                <a:solidFill>
                  <a:srgbClr val="000000"/>
                </a:solidFill>
                <a:effectLst/>
                <a:latin typeface="arial" panose="020B0604020202020204" pitchFamily="34" charset="0"/>
              </a:rPr>
              <a:t>Visitor Pattern:</a:t>
            </a:r>
            <a:endParaRPr lang="en-US" sz="2000" b="1" i="0" dirty="0">
              <a:solidFill>
                <a:srgbClr val="3A3A3A"/>
              </a:solidFill>
              <a:effectLst/>
              <a:latin typeface="-apple-system"/>
            </a:endParaRPr>
          </a:p>
          <a:p>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728402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25186-5FFA-BDC4-BA51-6901AFD05052}"/>
              </a:ext>
            </a:extLst>
          </p:cNvPr>
          <p:cNvSpPr>
            <a:spLocks noGrp="1"/>
          </p:cNvSpPr>
          <p:nvPr>
            <p:ph type="title"/>
          </p:nvPr>
        </p:nvSpPr>
        <p:spPr>
          <a:xfrm>
            <a:off x="761803" y="350196"/>
            <a:ext cx="4646904" cy="1624520"/>
          </a:xfrm>
        </p:spPr>
        <p:txBody>
          <a:bodyPr anchor="ctr">
            <a:normAutofit/>
          </a:bodyPr>
          <a:lstStyle/>
          <a:p>
            <a:r>
              <a:rPr lang="en-US" sz="3700" b="1" i="0">
                <a:effectLst/>
                <a:latin typeface="arial" panose="020B0604020202020204" pitchFamily="34" charset="0"/>
              </a:rPr>
              <a:t>Chain of Responsibility Design Pattern</a:t>
            </a:r>
            <a:endParaRPr lang="en-US" sz="3700"/>
          </a:p>
        </p:txBody>
      </p:sp>
      <p:sp>
        <p:nvSpPr>
          <p:cNvPr id="3" name="Content Placeholder 2">
            <a:extLst>
              <a:ext uri="{FF2B5EF4-FFF2-40B4-BE49-F238E27FC236}">
                <a16:creationId xmlns:a16="http://schemas.microsoft.com/office/drawing/2014/main" id="{58DB70B2-ADFB-21C6-3610-EAD0DE417DFF}"/>
              </a:ext>
            </a:extLst>
          </p:cNvPr>
          <p:cNvSpPr>
            <a:spLocks noGrp="1"/>
          </p:cNvSpPr>
          <p:nvPr>
            <p:ph idx="1"/>
          </p:nvPr>
        </p:nvSpPr>
        <p:spPr>
          <a:xfrm>
            <a:off x="761802" y="2743200"/>
            <a:ext cx="4646905" cy="3613149"/>
          </a:xfrm>
        </p:spPr>
        <p:txBody>
          <a:bodyPr anchor="ctr">
            <a:normAutofit/>
          </a:bodyPr>
          <a:lstStyle/>
          <a:p>
            <a:r>
              <a:rPr lang="en-US" sz="2000" b="1" i="0">
                <a:effectLst/>
                <a:latin typeface="arial" panose="020B0604020202020204" pitchFamily="34" charset="0"/>
              </a:rPr>
              <a:t>Avoid coupling the sender of a request to its receiver by giving more than one receiver object a chance to handle the request. Chain the receiving objects and pass the request along until an object handles it</a:t>
            </a:r>
            <a:endParaRPr lang="en-US" sz="2000"/>
          </a:p>
        </p:txBody>
      </p:sp>
      <p:pic>
        <p:nvPicPr>
          <p:cNvPr id="5" name="Picture 4" descr="Black chains">
            <a:extLst>
              <a:ext uri="{FF2B5EF4-FFF2-40B4-BE49-F238E27FC236}">
                <a16:creationId xmlns:a16="http://schemas.microsoft.com/office/drawing/2014/main" id="{C0C6D86C-D38D-3A95-7175-30C3A507199C}"/>
              </a:ext>
            </a:extLst>
          </p:cNvPr>
          <p:cNvPicPr>
            <a:picLocks noChangeAspect="1"/>
          </p:cNvPicPr>
          <p:nvPr/>
        </p:nvPicPr>
        <p:blipFill>
          <a:blip r:embed="rId2"/>
          <a:srcRect l="13590" r="20113" b="-2"/>
          <a:stretch/>
        </p:blipFill>
        <p:spPr>
          <a:xfrm>
            <a:off x="6096000" y="1"/>
            <a:ext cx="6102825" cy="6858000"/>
          </a:xfrm>
          <a:prstGeom prst="rect">
            <a:avLst/>
          </a:prstGeom>
        </p:spPr>
      </p:pic>
    </p:spTree>
    <p:extLst>
      <p:ext uri="{BB962C8B-B14F-4D97-AF65-F5344CB8AC3E}">
        <p14:creationId xmlns:p14="http://schemas.microsoft.com/office/powerpoint/2010/main" val="2833187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53A4-E830-18A0-E87D-335AE1069E8C}"/>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Understanding the Chain of Responsibility Design Pattern</a:t>
            </a:r>
            <a:endParaRPr lang="en-US" dirty="0"/>
          </a:p>
        </p:txBody>
      </p:sp>
      <p:pic>
        <p:nvPicPr>
          <p:cNvPr id="4" name="Content Placeholder 3">
            <a:extLst>
              <a:ext uri="{FF2B5EF4-FFF2-40B4-BE49-F238E27FC236}">
                <a16:creationId xmlns:a16="http://schemas.microsoft.com/office/drawing/2014/main" id="{F7D99C2D-3767-6115-A64E-69961441CB43}"/>
              </a:ext>
            </a:extLst>
          </p:cNvPr>
          <p:cNvPicPr>
            <a:picLocks noGrp="1" noChangeAspect="1"/>
          </p:cNvPicPr>
          <p:nvPr>
            <p:ph idx="1"/>
          </p:nvPr>
        </p:nvPicPr>
        <p:blipFill>
          <a:blip r:embed="rId2"/>
          <a:stretch>
            <a:fillRect/>
          </a:stretch>
        </p:blipFill>
        <p:spPr>
          <a:xfrm>
            <a:off x="1404937" y="2682081"/>
            <a:ext cx="9382125" cy="2638425"/>
          </a:xfrm>
          <a:prstGeom prst="rect">
            <a:avLst/>
          </a:prstGeom>
        </p:spPr>
      </p:pic>
    </p:spTree>
    <p:extLst>
      <p:ext uri="{BB962C8B-B14F-4D97-AF65-F5344CB8AC3E}">
        <p14:creationId xmlns:p14="http://schemas.microsoft.com/office/powerpoint/2010/main" val="1502804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6757-E5A7-6DFB-3BF0-32668597B1F9}"/>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Real-Time Example to Understand Chain of Responsibility Design Pattern</a:t>
            </a:r>
            <a:endParaRPr lang="en-US" dirty="0"/>
          </a:p>
        </p:txBody>
      </p:sp>
      <p:pic>
        <p:nvPicPr>
          <p:cNvPr id="4" name="Content Placeholder 3">
            <a:extLst>
              <a:ext uri="{FF2B5EF4-FFF2-40B4-BE49-F238E27FC236}">
                <a16:creationId xmlns:a16="http://schemas.microsoft.com/office/drawing/2014/main" id="{4F302597-BDB9-3DB9-8FA8-1331CDEBD312}"/>
              </a:ext>
            </a:extLst>
          </p:cNvPr>
          <p:cNvPicPr>
            <a:picLocks noGrp="1" noChangeAspect="1"/>
          </p:cNvPicPr>
          <p:nvPr>
            <p:ph idx="1"/>
          </p:nvPr>
        </p:nvPicPr>
        <p:blipFill>
          <a:blip r:embed="rId2"/>
          <a:stretch>
            <a:fillRect/>
          </a:stretch>
        </p:blipFill>
        <p:spPr>
          <a:xfrm>
            <a:off x="954593" y="1690689"/>
            <a:ext cx="10399207" cy="4328274"/>
          </a:xfrm>
          <a:prstGeom prst="rect">
            <a:avLst/>
          </a:prstGeom>
        </p:spPr>
      </p:pic>
    </p:spTree>
    <p:extLst>
      <p:ext uri="{BB962C8B-B14F-4D97-AF65-F5344CB8AC3E}">
        <p14:creationId xmlns:p14="http://schemas.microsoft.com/office/powerpoint/2010/main" val="1013119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CC82-E3C1-DE3E-4D38-D8D429B8D30E}"/>
              </a:ext>
            </a:extLst>
          </p:cNvPr>
          <p:cNvSpPr>
            <a:spLocks noGrp="1"/>
          </p:cNvSpPr>
          <p:nvPr>
            <p:ph type="title"/>
          </p:nvPr>
        </p:nvSpPr>
        <p:spPr/>
        <p:txBody>
          <a:bodyPr/>
          <a:lstStyle/>
          <a:p>
            <a:r>
              <a:rPr lang="en-US" dirty="0"/>
              <a:t>UML </a:t>
            </a:r>
          </a:p>
        </p:txBody>
      </p:sp>
      <p:pic>
        <p:nvPicPr>
          <p:cNvPr id="4" name="Content Placeholder 3">
            <a:extLst>
              <a:ext uri="{FF2B5EF4-FFF2-40B4-BE49-F238E27FC236}">
                <a16:creationId xmlns:a16="http://schemas.microsoft.com/office/drawing/2014/main" id="{D458C2E6-CCEF-620D-B2AA-77EB079016BF}"/>
              </a:ext>
            </a:extLst>
          </p:cNvPr>
          <p:cNvPicPr>
            <a:picLocks noGrp="1" noChangeAspect="1"/>
          </p:cNvPicPr>
          <p:nvPr>
            <p:ph idx="1"/>
          </p:nvPr>
        </p:nvPicPr>
        <p:blipFill>
          <a:blip r:embed="rId2"/>
          <a:stretch>
            <a:fillRect/>
          </a:stretch>
        </p:blipFill>
        <p:spPr>
          <a:xfrm>
            <a:off x="1552000" y="1825625"/>
            <a:ext cx="9087999" cy="4351338"/>
          </a:xfrm>
          <a:prstGeom prst="rect">
            <a:avLst/>
          </a:prstGeom>
        </p:spPr>
      </p:pic>
    </p:spTree>
    <p:extLst>
      <p:ext uri="{BB962C8B-B14F-4D97-AF65-F5344CB8AC3E}">
        <p14:creationId xmlns:p14="http://schemas.microsoft.com/office/powerpoint/2010/main" val="1810693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F62E-8B5B-808F-E96D-5AFC150610DC}"/>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A60ED6AB-6524-1CA0-3DFF-D86B7001B3A5}"/>
              </a:ext>
            </a:extLst>
          </p:cNvPr>
          <p:cNvPicPr>
            <a:picLocks noGrp="1" noChangeAspect="1"/>
          </p:cNvPicPr>
          <p:nvPr>
            <p:ph idx="1"/>
          </p:nvPr>
        </p:nvPicPr>
        <p:blipFill>
          <a:blip r:embed="rId2"/>
          <a:stretch>
            <a:fillRect/>
          </a:stretch>
        </p:blipFill>
        <p:spPr>
          <a:xfrm>
            <a:off x="838200" y="2351314"/>
            <a:ext cx="10667163" cy="2483417"/>
          </a:xfrm>
          <a:prstGeom prst="rect">
            <a:avLst/>
          </a:prstGeom>
        </p:spPr>
      </p:pic>
    </p:spTree>
    <p:extLst>
      <p:ext uri="{BB962C8B-B14F-4D97-AF65-F5344CB8AC3E}">
        <p14:creationId xmlns:p14="http://schemas.microsoft.com/office/powerpoint/2010/main" val="60306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52036-9C47-D4AA-09CA-5ECFB9B1B78A}"/>
              </a:ext>
            </a:extLst>
          </p:cNvPr>
          <p:cNvSpPr>
            <a:spLocks noGrp="1"/>
          </p:cNvSpPr>
          <p:nvPr>
            <p:ph type="title"/>
          </p:nvPr>
        </p:nvSpPr>
        <p:spPr>
          <a:xfrm>
            <a:off x="630936" y="639520"/>
            <a:ext cx="3429000" cy="1719072"/>
          </a:xfrm>
        </p:spPr>
        <p:txBody>
          <a:bodyPr anchor="b">
            <a:normAutofit/>
          </a:bodyPr>
          <a:lstStyle/>
          <a:p>
            <a:r>
              <a:rPr lang="en-US" sz="5400" b="1" i="0">
                <a:effectLst/>
                <a:latin typeface="arial" panose="020B0604020202020204" pitchFamily="34" charset="0"/>
              </a:rPr>
              <a:t>Singleton Pattern</a:t>
            </a:r>
            <a:endParaRPr lang="en-US" sz="5400"/>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67A987-5FA7-99AA-BC10-FE4FB2206D60}"/>
              </a:ext>
            </a:extLst>
          </p:cNvPr>
          <p:cNvSpPr>
            <a:spLocks noGrp="1"/>
          </p:cNvSpPr>
          <p:nvPr>
            <p:ph idx="1"/>
          </p:nvPr>
        </p:nvSpPr>
        <p:spPr>
          <a:xfrm>
            <a:off x="630936" y="2807208"/>
            <a:ext cx="3429000" cy="3410712"/>
          </a:xfrm>
        </p:spPr>
        <p:txBody>
          <a:bodyPr anchor="t">
            <a:normAutofit/>
          </a:bodyPr>
          <a:lstStyle/>
          <a:p>
            <a:r>
              <a:rPr lang="en-US" sz="2200">
                <a:latin typeface="arial" panose="020B0604020202020204" pitchFamily="34" charset="0"/>
              </a:rPr>
              <a:t>U</a:t>
            </a:r>
            <a:r>
              <a:rPr lang="en-US" sz="2200" b="0" i="0">
                <a:effectLst/>
                <a:latin typeface="arial" panose="020B0604020202020204" pitchFamily="34" charset="0"/>
              </a:rPr>
              <a:t>sed to ensure that a class has only one instance and provides a global point of access to it.</a:t>
            </a:r>
          </a:p>
          <a:p>
            <a:r>
              <a:rPr lang="en-US" sz="2200">
                <a:latin typeface="arial" panose="020B0604020202020204" pitchFamily="34" charset="0"/>
              </a:rPr>
              <a:t>W</a:t>
            </a:r>
            <a:r>
              <a:rPr lang="en-US" sz="2200" b="0" i="0">
                <a:effectLst/>
                <a:latin typeface="arial" panose="020B0604020202020204" pitchFamily="34" charset="0"/>
              </a:rPr>
              <a:t>hen we need exactly one instance of a class to coordinate actions across the system</a:t>
            </a:r>
          </a:p>
          <a:p>
            <a:endParaRPr lang="en-US" sz="2200"/>
          </a:p>
        </p:txBody>
      </p:sp>
      <p:pic>
        <p:nvPicPr>
          <p:cNvPr id="6" name="Picture 5">
            <a:extLst>
              <a:ext uri="{FF2B5EF4-FFF2-40B4-BE49-F238E27FC236}">
                <a16:creationId xmlns:a16="http://schemas.microsoft.com/office/drawing/2014/main" id="{11D57696-090F-4806-31C8-0C6B10983BBF}"/>
              </a:ext>
            </a:extLst>
          </p:cNvPr>
          <p:cNvPicPr>
            <a:picLocks noChangeAspect="1"/>
          </p:cNvPicPr>
          <p:nvPr/>
        </p:nvPicPr>
        <p:blipFill>
          <a:blip r:embed="rId2"/>
          <a:stretch>
            <a:fillRect/>
          </a:stretch>
        </p:blipFill>
        <p:spPr>
          <a:xfrm>
            <a:off x="4654296" y="1478700"/>
            <a:ext cx="6903720" cy="3900600"/>
          </a:xfrm>
          <a:prstGeom prst="rect">
            <a:avLst/>
          </a:prstGeom>
        </p:spPr>
      </p:pic>
      <p:sp>
        <p:nvSpPr>
          <p:cNvPr id="4" name="AutoShape 2" descr="Singleton Design Pattern in C#">
            <a:extLst>
              <a:ext uri="{FF2B5EF4-FFF2-40B4-BE49-F238E27FC236}">
                <a16:creationId xmlns:a16="http://schemas.microsoft.com/office/drawing/2014/main" id="{D0653D3C-DD92-5998-EAFA-88B03AD142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0188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EEAE-28B8-786A-5CBB-8A4F60C81D06}"/>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Use Cases of Responsibility Design Pattern</a:t>
            </a:r>
            <a:endParaRPr lang="en-US" dirty="0"/>
          </a:p>
        </p:txBody>
      </p:sp>
      <p:sp>
        <p:nvSpPr>
          <p:cNvPr id="3" name="Content Placeholder 2">
            <a:extLst>
              <a:ext uri="{FF2B5EF4-FFF2-40B4-BE49-F238E27FC236}">
                <a16:creationId xmlns:a16="http://schemas.microsoft.com/office/drawing/2014/main" id="{154FC972-2EA2-A45E-66FF-D361B86CA4D9}"/>
              </a:ext>
            </a:extLst>
          </p:cNvPr>
          <p:cNvSpPr>
            <a:spLocks noGrp="1"/>
          </p:cNvSpPr>
          <p:nvPr>
            <p:ph idx="1"/>
          </p:nvPr>
        </p:nvSpPr>
        <p:spPr/>
        <p:txBody>
          <a:bodyPr/>
          <a:lstStyle/>
          <a:p>
            <a:r>
              <a:rPr lang="en-US" b="1" i="0" dirty="0">
                <a:solidFill>
                  <a:srgbClr val="000000"/>
                </a:solidFill>
                <a:effectLst/>
                <a:latin typeface="arial" panose="020B0604020202020204" pitchFamily="34" charset="0"/>
              </a:rPr>
              <a:t>Multiple Handlers for a Request</a:t>
            </a:r>
          </a:p>
          <a:p>
            <a:r>
              <a:rPr lang="en-US" b="1" i="0" dirty="0">
                <a:solidFill>
                  <a:srgbClr val="000000"/>
                </a:solidFill>
                <a:effectLst/>
                <a:latin typeface="arial" panose="020B0604020202020204" pitchFamily="34" charset="0"/>
              </a:rPr>
              <a:t>Decoupling Request Senders and Receivers</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Conditional Handling of Requests</a:t>
            </a:r>
          </a:p>
          <a:p>
            <a:r>
              <a:rPr lang="en-US" b="1" i="0" dirty="0">
                <a:solidFill>
                  <a:srgbClr val="000000"/>
                </a:solidFill>
                <a:effectLst/>
                <a:latin typeface="arial" panose="020B0604020202020204" pitchFamily="34" charset="0"/>
              </a:rPr>
              <a:t>Dynamic Handling</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Grouping Related Handlers Together</a:t>
            </a:r>
          </a:p>
          <a:p>
            <a:r>
              <a:rPr lang="en-US" b="1" i="0" dirty="0">
                <a:solidFill>
                  <a:srgbClr val="000000"/>
                </a:solidFill>
                <a:effectLst/>
                <a:latin typeface="arial" panose="020B0604020202020204" pitchFamily="34" charset="0"/>
              </a:rPr>
              <a:t>Preventing Direct Coupling</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Creating an Audit Trail</a:t>
            </a:r>
          </a:p>
          <a:p>
            <a:r>
              <a:rPr lang="en-US" b="1" i="0" dirty="0">
                <a:solidFill>
                  <a:srgbClr val="000000"/>
                </a:solidFill>
                <a:effectLst/>
                <a:latin typeface="arial" panose="020B0604020202020204" pitchFamily="34" charset="0"/>
              </a:rPr>
              <a:t>Complex Validation or Authorization Processes</a:t>
            </a:r>
            <a:endParaRPr lang="en-US" dirty="0"/>
          </a:p>
        </p:txBody>
      </p:sp>
    </p:spTree>
    <p:extLst>
      <p:ext uri="{BB962C8B-B14F-4D97-AF65-F5344CB8AC3E}">
        <p14:creationId xmlns:p14="http://schemas.microsoft.com/office/powerpoint/2010/main" val="2381619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1819-3423-EC12-4090-AA814145294D}"/>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Command Design Pattern</a:t>
            </a:r>
            <a:endParaRPr lang="en-US" sz="3600" dirty="0"/>
          </a:p>
        </p:txBody>
      </p:sp>
      <p:sp>
        <p:nvSpPr>
          <p:cNvPr id="3" name="Content Placeholder 2">
            <a:extLst>
              <a:ext uri="{FF2B5EF4-FFF2-40B4-BE49-F238E27FC236}">
                <a16:creationId xmlns:a16="http://schemas.microsoft.com/office/drawing/2014/main" id="{1BE5A7A5-D55A-1409-E793-0E0A662DAA95}"/>
              </a:ext>
            </a:extLst>
          </p:cNvPr>
          <p:cNvSpPr>
            <a:spLocks noGrp="1"/>
          </p:cNvSpPr>
          <p:nvPr>
            <p:ph idx="1"/>
          </p:nvPr>
        </p:nvSpPr>
        <p:spPr/>
        <p:txBody>
          <a:bodyPr/>
          <a:lstStyle/>
          <a:p>
            <a:r>
              <a:rPr lang="en-US" b="1" i="0" dirty="0">
                <a:solidFill>
                  <a:srgbClr val="000000"/>
                </a:solidFill>
                <a:effectLst/>
                <a:latin typeface="arial" panose="020B0604020202020204" pitchFamily="34" charset="0"/>
              </a:rPr>
              <a:t>Command Design Pattern is used to encapsulate a request as an object (i.e., a command) and pass it to an invoker, wherein the invoker does not know how to serve the request but uses the encapsulated command to perform an action</a:t>
            </a:r>
            <a:endParaRPr lang="en-US" dirty="0"/>
          </a:p>
        </p:txBody>
      </p:sp>
    </p:spTree>
    <p:extLst>
      <p:ext uri="{BB962C8B-B14F-4D97-AF65-F5344CB8AC3E}">
        <p14:creationId xmlns:p14="http://schemas.microsoft.com/office/powerpoint/2010/main" val="3784087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C190F-AC4F-7F61-596F-CD3479549E8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Example</a:t>
            </a:r>
          </a:p>
        </p:txBody>
      </p:sp>
      <p:pic>
        <p:nvPicPr>
          <p:cNvPr id="4" name="Content Placeholder 3">
            <a:extLst>
              <a:ext uri="{FF2B5EF4-FFF2-40B4-BE49-F238E27FC236}">
                <a16:creationId xmlns:a16="http://schemas.microsoft.com/office/drawing/2014/main" id="{D587AEED-BD09-B565-189C-02F73C3E9E9B}"/>
              </a:ext>
            </a:extLst>
          </p:cNvPr>
          <p:cNvPicPr>
            <a:picLocks noGrp="1" noChangeAspect="1"/>
          </p:cNvPicPr>
          <p:nvPr>
            <p:ph idx="1"/>
          </p:nvPr>
        </p:nvPicPr>
        <p:blipFill>
          <a:blip r:embed="rId2"/>
          <a:stretch>
            <a:fillRect/>
          </a:stretch>
        </p:blipFill>
        <p:spPr>
          <a:xfrm>
            <a:off x="181234" y="3326780"/>
            <a:ext cx="5828261" cy="2608146"/>
          </a:xfrm>
          <a:prstGeom prst="rect">
            <a:avLst/>
          </a:prstGeom>
        </p:spPr>
      </p:pic>
      <p:pic>
        <p:nvPicPr>
          <p:cNvPr id="5" name="Picture 4">
            <a:extLst>
              <a:ext uri="{FF2B5EF4-FFF2-40B4-BE49-F238E27FC236}">
                <a16:creationId xmlns:a16="http://schemas.microsoft.com/office/drawing/2014/main" id="{F5F8FC7B-CFEC-7C8D-227B-B26CA8152D4E}"/>
              </a:ext>
            </a:extLst>
          </p:cNvPr>
          <p:cNvPicPr>
            <a:picLocks noChangeAspect="1"/>
          </p:cNvPicPr>
          <p:nvPr/>
        </p:nvPicPr>
        <p:blipFill>
          <a:blip r:embed="rId3"/>
          <a:stretch>
            <a:fillRect/>
          </a:stretch>
        </p:blipFill>
        <p:spPr>
          <a:xfrm>
            <a:off x="6182505" y="3501628"/>
            <a:ext cx="5828261" cy="2258450"/>
          </a:xfrm>
          <a:prstGeom prst="rect">
            <a:avLst/>
          </a:prstGeom>
        </p:spPr>
      </p:pic>
    </p:spTree>
    <p:extLst>
      <p:ext uri="{BB962C8B-B14F-4D97-AF65-F5344CB8AC3E}">
        <p14:creationId xmlns:p14="http://schemas.microsoft.com/office/powerpoint/2010/main" val="1097163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C36C0F-1131-DAC5-811C-175B6312332B}"/>
              </a:ext>
            </a:extLst>
          </p:cNvPr>
          <p:cNvPicPr>
            <a:picLocks noGrp="1" noChangeAspect="1"/>
          </p:cNvPicPr>
          <p:nvPr>
            <p:ph idx="1"/>
          </p:nvPr>
        </p:nvPicPr>
        <p:blipFill>
          <a:blip r:embed="rId2"/>
          <a:stretch>
            <a:fillRect/>
          </a:stretch>
        </p:blipFill>
        <p:spPr>
          <a:xfrm>
            <a:off x="643467" y="729996"/>
            <a:ext cx="10905066" cy="5398006"/>
          </a:xfrm>
          <a:prstGeom prst="rect">
            <a:avLst/>
          </a:prstGeom>
        </p:spPr>
      </p:pic>
    </p:spTree>
    <p:extLst>
      <p:ext uri="{BB962C8B-B14F-4D97-AF65-F5344CB8AC3E}">
        <p14:creationId xmlns:p14="http://schemas.microsoft.com/office/powerpoint/2010/main" val="1248730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C41D-D12D-B9C8-10C6-0B02E970D570}"/>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How to Implement Command Design Pattern</a:t>
            </a:r>
            <a:endParaRPr lang="en-US" dirty="0"/>
          </a:p>
        </p:txBody>
      </p:sp>
      <p:sp>
        <p:nvSpPr>
          <p:cNvPr id="3" name="Content Placeholder 2">
            <a:extLst>
              <a:ext uri="{FF2B5EF4-FFF2-40B4-BE49-F238E27FC236}">
                <a16:creationId xmlns:a16="http://schemas.microsoft.com/office/drawing/2014/main" id="{78EA7BD8-4415-65CE-9AE5-EC27F2CF6401}"/>
              </a:ext>
            </a:extLst>
          </p:cNvPr>
          <p:cNvSpPr>
            <a:spLocks noGrp="1"/>
          </p:cNvSpPr>
          <p:nvPr>
            <p:ph idx="1"/>
          </p:nvPr>
        </p:nvSpPr>
        <p:spPr>
          <a:xfrm>
            <a:off x="838200" y="1825625"/>
            <a:ext cx="10515600" cy="4667250"/>
          </a:xfrm>
        </p:spPr>
        <p:txBody>
          <a:bodyPr>
            <a:noAutofit/>
          </a:bodyPr>
          <a:lstStyle/>
          <a:p>
            <a:r>
              <a:rPr lang="en-US" sz="2400" b="1" dirty="0">
                <a:solidFill>
                  <a:srgbClr val="000000"/>
                </a:solidFill>
                <a:highlight>
                  <a:srgbClr val="FFFFFF"/>
                </a:highlight>
                <a:latin typeface="Cascadia Mono" panose="020B0609020000020004" pitchFamily="49" charset="0"/>
              </a:rPr>
              <a:t>Command</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is</a:t>
            </a:r>
            <a:r>
              <a:rPr lang="en-US" sz="2400" dirty="0">
                <a:solidFill>
                  <a:srgbClr val="000000"/>
                </a:solidFill>
                <a:highlight>
                  <a:srgbClr val="FFFFFF"/>
                </a:highlight>
                <a:latin typeface="Cascadia Mono" panose="020B0609020000020004" pitchFamily="49" charset="0"/>
              </a:rPr>
              <a:t> an </a:t>
            </a:r>
            <a:r>
              <a:rPr lang="en-US" sz="2400" dirty="0">
                <a:solidFill>
                  <a:srgbClr val="0000FF"/>
                </a:solidFill>
                <a:highlight>
                  <a:srgbClr val="FFFFFF"/>
                </a:highlight>
                <a:latin typeface="Cascadia Mono" panose="020B0609020000020004" pitchFamily="49" charset="0"/>
              </a:rPr>
              <a:t>interface</a:t>
            </a:r>
            <a:r>
              <a:rPr lang="en-US" sz="2400" dirty="0">
                <a:solidFill>
                  <a:srgbClr val="000000"/>
                </a:solidFill>
                <a:highlight>
                  <a:srgbClr val="FFFFFF"/>
                </a:highlight>
                <a:latin typeface="Cascadia Mono" panose="020B0609020000020004" pitchFamily="49" charset="0"/>
              </a:rPr>
              <a:t> </a:t>
            </a:r>
            <a:r>
              <a:rPr lang="en-US" sz="2400" dirty="0">
                <a:solidFill>
                  <a:srgbClr val="0000FF"/>
                </a:solidFill>
                <a:highlight>
                  <a:srgbClr val="FFFFFF"/>
                </a:highlight>
                <a:latin typeface="Cascadia Mono" panose="020B0609020000020004" pitchFamily="49" charset="0"/>
              </a:rPr>
              <a:t>for</a:t>
            </a:r>
            <a:r>
              <a:rPr lang="en-US" sz="2400" dirty="0">
                <a:solidFill>
                  <a:srgbClr val="000000"/>
                </a:solidFill>
                <a:highlight>
                  <a:srgbClr val="FFFFFF"/>
                </a:highlight>
                <a:latin typeface="Cascadia Mono" panose="020B0609020000020004" pitchFamily="49" charset="0"/>
              </a:rPr>
              <a:t> executing an operation.</a:t>
            </a:r>
          </a:p>
          <a:p>
            <a:r>
              <a:rPr lang="en-US" sz="2400" b="1" dirty="0" err="1">
                <a:solidFill>
                  <a:srgbClr val="000000"/>
                </a:solidFill>
                <a:highlight>
                  <a:srgbClr val="FFFFFF"/>
                </a:highlight>
                <a:latin typeface="Cascadia Mono" panose="020B0609020000020004" pitchFamily="49" charset="0"/>
              </a:rPr>
              <a:t>ConcreteCommand</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extends</a:t>
            </a:r>
            <a:r>
              <a:rPr lang="en-US" sz="2400" dirty="0">
                <a:solidFill>
                  <a:srgbClr val="000000"/>
                </a:solidFill>
                <a:highlight>
                  <a:srgbClr val="FFFFFF"/>
                </a:highlight>
                <a:latin typeface="Cascadia Mono" panose="020B0609020000020004" pitchFamily="49" charset="0"/>
              </a:rPr>
              <a:t> the Command </a:t>
            </a:r>
            <a:r>
              <a:rPr lang="en-US" sz="2400" dirty="0">
                <a:solidFill>
                  <a:srgbClr val="0000FF"/>
                </a:solidFill>
                <a:highlight>
                  <a:srgbClr val="FFFFFF"/>
                </a:highlight>
                <a:latin typeface="Cascadia Mono" panose="020B0609020000020004" pitchFamily="49" charset="0"/>
              </a:rPr>
              <a:t>interface</a:t>
            </a:r>
            <a:r>
              <a:rPr lang="en-US" sz="2400" dirty="0">
                <a:solidFill>
                  <a:srgbClr val="000000"/>
                </a:solidFill>
                <a:highlight>
                  <a:srgbClr val="FFFFFF"/>
                </a:highlight>
                <a:latin typeface="Cascadia Mono" panose="020B0609020000020004" pitchFamily="49" charset="0"/>
              </a:rPr>
              <a:t>, implementing the Execute method by invoking the corresponding operation(s) on the Receiver </a:t>
            </a:r>
            <a:r>
              <a:rPr lang="en-US" sz="2400" dirty="0">
                <a:solidFill>
                  <a:srgbClr val="0000FF"/>
                </a:solidFill>
                <a:highlight>
                  <a:srgbClr val="FFFFFF"/>
                </a:highlight>
                <a:latin typeface="Cascadia Mono" panose="020B0609020000020004" pitchFamily="49" charset="0"/>
              </a:rPr>
              <a:t>object</a:t>
            </a:r>
            <a:r>
              <a:rPr lang="en-US" sz="2400" dirty="0">
                <a:solidFill>
                  <a:srgbClr val="000000"/>
                </a:solidFill>
                <a:highlight>
                  <a:srgbClr val="FFFFFF"/>
                </a:highlight>
                <a:latin typeface="Cascadia Mono" panose="020B0609020000020004" pitchFamily="49" charset="0"/>
              </a:rPr>
              <a:t>.</a:t>
            </a:r>
          </a:p>
          <a:p>
            <a:r>
              <a:rPr lang="en-US" sz="2400" b="1" dirty="0">
                <a:solidFill>
                  <a:srgbClr val="000000"/>
                </a:solidFill>
                <a:highlight>
                  <a:srgbClr val="FFFFFF"/>
                </a:highlight>
                <a:latin typeface="Cascadia Mono" panose="020B0609020000020004" pitchFamily="49" charset="0"/>
              </a:rPr>
              <a:t>Receiver</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knows</a:t>
            </a:r>
            <a:r>
              <a:rPr lang="en-US" sz="2400" dirty="0">
                <a:solidFill>
                  <a:srgbClr val="000000"/>
                </a:solidFill>
                <a:highlight>
                  <a:srgbClr val="FFFFFF"/>
                </a:highlight>
                <a:latin typeface="Cascadia Mono" panose="020B0609020000020004" pitchFamily="49" charset="0"/>
              </a:rPr>
              <a:t> how to perform the operations associated with carrying </a:t>
            </a:r>
            <a:r>
              <a:rPr lang="en-US" sz="2400" dirty="0">
                <a:solidFill>
                  <a:srgbClr val="0000FF"/>
                </a:solidFill>
                <a:highlight>
                  <a:srgbClr val="FFFFFF"/>
                </a:highlight>
                <a:latin typeface="Cascadia Mono" panose="020B0609020000020004" pitchFamily="49" charset="0"/>
              </a:rPr>
              <a:t>out</a:t>
            </a:r>
            <a:r>
              <a:rPr lang="en-US" sz="2400" dirty="0">
                <a:solidFill>
                  <a:srgbClr val="000000"/>
                </a:solidFill>
                <a:highlight>
                  <a:srgbClr val="FFFFFF"/>
                </a:highlight>
                <a:latin typeface="Cascadia Mono" panose="020B0609020000020004" pitchFamily="49" charset="0"/>
              </a:rPr>
              <a:t> a request. Any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may</a:t>
            </a:r>
            <a:r>
              <a:rPr lang="en-US" sz="2400" dirty="0">
                <a:solidFill>
                  <a:srgbClr val="000000"/>
                </a:solidFill>
                <a:highlight>
                  <a:srgbClr val="FFFFFF"/>
                </a:highlight>
                <a:latin typeface="Cascadia Mono" panose="020B0609020000020004" pitchFamily="49" charset="0"/>
              </a:rPr>
              <a:t> serve </a:t>
            </a:r>
            <a:r>
              <a:rPr lang="en-US" sz="2400" dirty="0">
                <a:solidFill>
                  <a:srgbClr val="0000FF"/>
                </a:solidFill>
                <a:highlight>
                  <a:srgbClr val="FFFFFF"/>
                </a:highlight>
                <a:latin typeface="Cascadia Mono" panose="020B0609020000020004" pitchFamily="49" charset="0"/>
              </a:rPr>
              <a:t>as</a:t>
            </a:r>
            <a:r>
              <a:rPr lang="en-US" sz="2400" dirty="0">
                <a:solidFill>
                  <a:srgbClr val="000000"/>
                </a:solidFill>
                <a:highlight>
                  <a:srgbClr val="FFFFFF"/>
                </a:highlight>
                <a:latin typeface="Cascadia Mono" panose="020B0609020000020004" pitchFamily="49" charset="0"/>
              </a:rPr>
              <a:t> a Receiver.</a:t>
            </a:r>
          </a:p>
          <a:p>
            <a:r>
              <a:rPr lang="en-US" sz="2400" b="1" dirty="0">
                <a:solidFill>
                  <a:srgbClr val="000000"/>
                </a:solidFill>
                <a:highlight>
                  <a:srgbClr val="FFFFFF"/>
                </a:highlight>
                <a:latin typeface="Cascadia Mono" panose="020B0609020000020004" pitchFamily="49" charset="0"/>
              </a:rPr>
              <a:t>Invoker</a:t>
            </a:r>
            <a:r>
              <a:rPr lang="en-US" sz="2400" dirty="0">
                <a:solidFill>
                  <a:srgbClr val="000000"/>
                </a:solidFill>
                <a:highlight>
                  <a:srgbClr val="FFFFFF"/>
                </a:highlight>
                <a:latin typeface="Cascadia Mono" panose="020B0609020000020004" pitchFamily="49" charset="0"/>
              </a:rPr>
              <a:t>: This </a:t>
            </a:r>
            <a:r>
              <a:rPr lang="en-US" sz="2400" dirty="0">
                <a:solidFill>
                  <a:srgbClr val="0000FF"/>
                </a:solidFill>
                <a:highlight>
                  <a:srgbClr val="FFFFFF"/>
                </a:highlight>
                <a:latin typeface="Cascadia Mono" panose="020B0609020000020004" pitchFamily="49" charset="0"/>
              </a:rPr>
              <a:t>class</a:t>
            </a:r>
            <a:r>
              <a:rPr lang="en-US" sz="2400" dirty="0">
                <a:solidFill>
                  <a:srgbClr val="000000"/>
                </a:solidFill>
                <a:highlight>
                  <a:srgbClr val="FFFFFF"/>
                </a:highlight>
                <a:latin typeface="Cascadia Mono" panose="020B0609020000020004" pitchFamily="49" charset="0"/>
              </a:rPr>
              <a:t> </a:t>
            </a:r>
            <a:r>
              <a:rPr lang="en-US" sz="2400" dirty="0">
                <a:solidFill>
                  <a:srgbClr val="2B91AF"/>
                </a:solidFill>
                <a:highlight>
                  <a:srgbClr val="FFFFFF"/>
                </a:highlight>
                <a:latin typeface="Cascadia Mono" panose="020B0609020000020004" pitchFamily="49" charset="0"/>
              </a:rPr>
              <a:t>asks</a:t>
            </a:r>
            <a:r>
              <a:rPr lang="en-US" sz="2400" dirty="0">
                <a:solidFill>
                  <a:srgbClr val="000000"/>
                </a:solidFill>
                <a:highlight>
                  <a:srgbClr val="FFFFFF"/>
                </a:highlight>
                <a:latin typeface="Cascadia Mono" panose="020B0609020000020004" pitchFamily="49" charset="0"/>
              </a:rPr>
              <a:t> the command to carry </a:t>
            </a:r>
            <a:r>
              <a:rPr lang="en-US" sz="2400" dirty="0">
                <a:solidFill>
                  <a:srgbClr val="0000FF"/>
                </a:solidFill>
                <a:highlight>
                  <a:srgbClr val="FFFFFF"/>
                </a:highlight>
                <a:latin typeface="Cascadia Mono" panose="020B0609020000020004" pitchFamily="49" charset="0"/>
              </a:rPr>
              <a:t>out</a:t>
            </a:r>
            <a:r>
              <a:rPr lang="en-US" sz="2400" dirty="0">
                <a:solidFill>
                  <a:srgbClr val="000000"/>
                </a:solidFill>
                <a:highlight>
                  <a:srgbClr val="FFFFFF"/>
                </a:highlight>
                <a:latin typeface="Cascadia Mono" panose="020B0609020000020004" pitchFamily="49" charset="0"/>
              </a:rPr>
              <a:t> the request.</a:t>
            </a:r>
          </a:p>
          <a:p>
            <a:r>
              <a:rPr lang="en-US" sz="2400" b="1" dirty="0">
                <a:solidFill>
                  <a:srgbClr val="000000"/>
                </a:solidFill>
                <a:highlight>
                  <a:srgbClr val="FFFFFF"/>
                </a:highlight>
                <a:latin typeface="Cascadia Mono" panose="020B0609020000020004" pitchFamily="49" charset="0"/>
              </a:rPr>
              <a:t>Client</a:t>
            </a:r>
            <a:r>
              <a:rPr lang="en-US" sz="2400" dirty="0">
                <a:solidFill>
                  <a:srgbClr val="000000"/>
                </a:solidFill>
                <a:highlight>
                  <a:srgbClr val="FFFFFF"/>
                </a:highlight>
                <a:latin typeface="Cascadia Mono" panose="020B0609020000020004" pitchFamily="49" charset="0"/>
              </a:rPr>
              <a:t>: The client creates a </a:t>
            </a:r>
            <a:r>
              <a:rPr lang="en-US" sz="2400" dirty="0" err="1">
                <a:solidFill>
                  <a:srgbClr val="000000"/>
                </a:solidFill>
                <a:highlight>
                  <a:srgbClr val="FFFFFF"/>
                </a:highlight>
                <a:latin typeface="Cascadia Mono" panose="020B0609020000020004" pitchFamily="49" charset="0"/>
              </a:rPr>
              <a:t>ConcreteCommand</a:t>
            </a:r>
            <a:r>
              <a:rPr lang="en-US" sz="2400" dirty="0">
                <a:solidFill>
                  <a:srgbClr val="000000"/>
                </a:solidFill>
                <a:highlight>
                  <a:srgbClr val="FFFFFF"/>
                </a:highlight>
                <a:latin typeface="Cascadia Mono" panose="020B0609020000020004" pitchFamily="49" charset="0"/>
              </a:rPr>
              <a:t> </a:t>
            </a:r>
            <a:r>
              <a:rPr lang="en-US" sz="2400" dirty="0">
                <a:solidFill>
                  <a:srgbClr val="0000FF"/>
                </a:solidFill>
                <a:highlight>
                  <a:srgbClr val="FFFFFF"/>
                </a:highlight>
                <a:latin typeface="Cascadia Mono" panose="020B0609020000020004" pitchFamily="49" charset="0"/>
              </a:rPr>
              <a:t>object</a:t>
            </a:r>
            <a:r>
              <a:rPr lang="en-US" sz="2400" dirty="0">
                <a:solidFill>
                  <a:srgbClr val="000000"/>
                </a:solidFill>
                <a:highlight>
                  <a:srgbClr val="FFFFFF"/>
                </a:highlight>
                <a:latin typeface="Cascadia Mono" panose="020B0609020000020004" pitchFamily="49" charset="0"/>
              </a:rPr>
              <a:t> and sets its receiver.</a:t>
            </a:r>
            <a:endParaRPr lang="en-US" sz="2400" dirty="0"/>
          </a:p>
        </p:txBody>
      </p:sp>
    </p:spTree>
    <p:extLst>
      <p:ext uri="{BB962C8B-B14F-4D97-AF65-F5344CB8AC3E}">
        <p14:creationId xmlns:p14="http://schemas.microsoft.com/office/powerpoint/2010/main" val="660795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2EA7-E937-A95D-57F7-ED284CA5CA9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Real-Time Example of Command Design Pattern:</a:t>
            </a:r>
            <a:endParaRPr lang="en-US" dirty="0"/>
          </a:p>
        </p:txBody>
      </p:sp>
      <p:sp>
        <p:nvSpPr>
          <p:cNvPr id="3" name="Content Placeholder 2">
            <a:extLst>
              <a:ext uri="{FF2B5EF4-FFF2-40B4-BE49-F238E27FC236}">
                <a16:creationId xmlns:a16="http://schemas.microsoft.com/office/drawing/2014/main" id="{89AF6ECE-2E39-0623-0E58-406944488DCF}"/>
              </a:ext>
            </a:extLst>
          </p:cNvPr>
          <p:cNvSpPr>
            <a:spLocks noGrp="1"/>
          </p:cNvSpPr>
          <p:nvPr>
            <p:ph idx="1"/>
          </p:nvPr>
        </p:nvSpPr>
        <p:spPr/>
        <p:txBody>
          <a:bodyPr>
            <a:normAutofit lnSpcReduction="10000"/>
          </a:bodyPr>
          <a:lstStyle/>
          <a:p>
            <a:r>
              <a:rPr lang="en-US" dirty="0"/>
              <a:t>T</a:t>
            </a:r>
            <a:r>
              <a:rPr lang="en-US" b="0" i="0" dirty="0">
                <a:solidFill>
                  <a:srgbClr val="000000"/>
                </a:solidFill>
                <a:effectLst/>
                <a:latin typeface="arial" panose="020B0604020202020204" pitchFamily="34" charset="0"/>
              </a:rPr>
              <a:t>o make you better understand the Command Design Pattern, I have taken the example of a Restaurant. In a Restaurant, the Waiter will be there. What the Waiter will do is, the Waiter will take an order from the Customer. The Customer will tell the Waiter what kind of food he/she wants. The Waiter will note it down on a checklist. Then, the Waiter passes the checklist to the cook. The Cook is the one who will prepare the food and give it back to the Waiter, and the Waiter will give it back to the Customer.</a:t>
            </a:r>
          </a:p>
          <a:p>
            <a:r>
              <a:rPr lang="en-US" b="0" i="0" dirty="0">
                <a:solidFill>
                  <a:srgbClr val="000000"/>
                </a:solidFill>
                <a:effectLst/>
                <a:latin typeface="arial" panose="020B0604020202020204" pitchFamily="34" charset="0"/>
              </a:rPr>
              <a:t>In this example, the </a:t>
            </a:r>
            <a:r>
              <a:rPr lang="en-US" b="1" i="0" dirty="0">
                <a:solidFill>
                  <a:srgbClr val="000000"/>
                </a:solidFill>
                <a:effectLst/>
                <a:latin typeface="arial" panose="020B0604020202020204" pitchFamily="34" charset="0"/>
              </a:rPr>
              <a:t>Customer</a:t>
            </a:r>
            <a:r>
              <a:rPr lang="en-US" b="0" i="0" dirty="0">
                <a:solidFill>
                  <a:srgbClr val="000000"/>
                </a:solidFill>
                <a:effectLst/>
                <a:latin typeface="arial" panose="020B0604020202020204" pitchFamily="34" charset="0"/>
              </a:rPr>
              <a:t> is the </a:t>
            </a:r>
            <a:r>
              <a:rPr lang="en-US" b="1" i="0" dirty="0">
                <a:solidFill>
                  <a:srgbClr val="000000"/>
                </a:solidFill>
                <a:effectLst/>
                <a:latin typeface="arial" panose="020B0604020202020204" pitchFamily="34" charset="0"/>
              </a:rPr>
              <a:t>Client</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Order,</a:t>
            </a:r>
            <a:r>
              <a:rPr lang="en-US" b="0" i="0" dirty="0">
                <a:solidFill>
                  <a:srgbClr val="000000"/>
                </a:solidFill>
                <a:effectLst/>
                <a:latin typeface="arial" panose="020B0604020202020204" pitchFamily="34" charset="0"/>
              </a:rPr>
              <a:t> i.e., what kind of food the customer wants, is the </a:t>
            </a:r>
            <a:r>
              <a:rPr lang="en-US" b="1" i="0" dirty="0">
                <a:solidFill>
                  <a:srgbClr val="000000"/>
                </a:solidFill>
                <a:effectLst/>
                <a:latin typeface="arial" panose="020B0604020202020204" pitchFamily="34" charset="0"/>
              </a:rPr>
              <a:t>Command</a:t>
            </a:r>
            <a:r>
              <a:rPr lang="en-US" b="0" i="0" dirty="0">
                <a:solidFill>
                  <a:srgbClr val="000000"/>
                </a:solidFill>
                <a:effectLst/>
                <a:latin typeface="arial" panose="020B0604020202020204" pitchFamily="34" charset="0"/>
              </a:rPr>
              <a:t>. The </a:t>
            </a:r>
            <a:r>
              <a:rPr lang="en-US" b="1" i="0" dirty="0">
                <a:solidFill>
                  <a:srgbClr val="000000"/>
                </a:solidFill>
                <a:effectLst/>
                <a:latin typeface="arial" panose="020B0604020202020204" pitchFamily="34" charset="0"/>
              </a:rPr>
              <a:t>Waiter</a:t>
            </a:r>
            <a:r>
              <a:rPr lang="en-US" b="0" i="0" dirty="0">
                <a:solidFill>
                  <a:srgbClr val="000000"/>
                </a:solidFill>
                <a:effectLst/>
                <a:latin typeface="arial" panose="020B0604020202020204" pitchFamily="34" charset="0"/>
              </a:rPr>
              <a:t> is the </a:t>
            </a:r>
            <a:r>
              <a:rPr lang="en-US" b="1" i="0" dirty="0">
                <a:solidFill>
                  <a:srgbClr val="000000"/>
                </a:solidFill>
                <a:effectLst/>
                <a:latin typeface="arial" panose="020B0604020202020204" pitchFamily="34" charset="0"/>
              </a:rPr>
              <a:t>Invoker</a:t>
            </a:r>
            <a:endParaRPr lang="en-US" dirty="0"/>
          </a:p>
        </p:txBody>
      </p:sp>
    </p:spTree>
    <p:extLst>
      <p:ext uri="{BB962C8B-B14F-4D97-AF65-F5344CB8AC3E}">
        <p14:creationId xmlns:p14="http://schemas.microsoft.com/office/powerpoint/2010/main" val="3982499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4249-F8F1-FEAC-EECC-C9D6E3BE30AE}"/>
              </a:ext>
            </a:extLst>
          </p:cNvPr>
          <p:cNvSpPr>
            <a:spLocks noGrp="1"/>
          </p:cNvSpPr>
          <p:nvPr>
            <p:ph type="title"/>
          </p:nvPr>
        </p:nvSpPr>
        <p:spPr/>
        <p:txBody>
          <a:bodyPr/>
          <a:lstStyle/>
          <a:p>
            <a:r>
              <a:rPr lang="en-US" b="0" i="0" dirty="0">
                <a:solidFill>
                  <a:srgbClr val="3A3A3A"/>
                </a:solidFill>
                <a:effectLst/>
                <a:latin typeface="-apple-system"/>
              </a:rPr>
              <a:t>Interpreter Design Pattern</a:t>
            </a:r>
            <a:endParaRPr lang="en-US" dirty="0"/>
          </a:p>
        </p:txBody>
      </p:sp>
      <p:sp>
        <p:nvSpPr>
          <p:cNvPr id="3" name="Content Placeholder 2">
            <a:extLst>
              <a:ext uri="{FF2B5EF4-FFF2-40B4-BE49-F238E27FC236}">
                <a16:creationId xmlns:a16="http://schemas.microsoft.com/office/drawing/2014/main" id="{68B9D45D-46EB-5712-251E-882BC60CF566}"/>
              </a:ext>
            </a:extLst>
          </p:cNvPr>
          <p:cNvSpPr>
            <a:spLocks noGrp="1"/>
          </p:cNvSpPr>
          <p:nvPr>
            <p:ph idx="1"/>
          </p:nvPr>
        </p:nvSpPr>
        <p:spPr/>
        <p:txBody>
          <a:bodyPr/>
          <a:lstStyle/>
          <a:p>
            <a:r>
              <a:rPr lang="en-US" b="0" i="0" dirty="0">
                <a:solidFill>
                  <a:srgbClr val="000000"/>
                </a:solidFill>
                <a:effectLst/>
                <a:latin typeface="arial" panose="020B0604020202020204" pitchFamily="34" charset="0"/>
              </a:rPr>
              <a:t>The Interpreter Design Pattern is a Behavioral Design Pattern that defines a grammatical representation of a language and provides an interpreter to deal with this gramma</a:t>
            </a:r>
            <a:endParaRPr lang="en-US" dirty="0"/>
          </a:p>
        </p:txBody>
      </p:sp>
    </p:spTree>
    <p:extLst>
      <p:ext uri="{BB962C8B-B14F-4D97-AF65-F5344CB8AC3E}">
        <p14:creationId xmlns:p14="http://schemas.microsoft.com/office/powerpoint/2010/main" val="2035705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9213-E88D-8B43-AA0A-D09D7406DB53}"/>
              </a:ext>
            </a:extLst>
          </p:cNvPr>
          <p:cNvSpPr>
            <a:spLocks noGrp="1"/>
          </p:cNvSpPr>
          <p:nvPr>
            <p:ph type="title"/>
          </p:nvPr>
        </p:nvSpPr>
        <p:spPr/>
        <p:txBody>
          <a:bodyPr/>
          <a:lstStyle/>
          <a:p>
            <a:r>
              <a:rPr lang="en-US" dirty="0"/>
              <a:t>Example – context to format </a:t>
            </a:r>
            <a:r>
              <a:rPr lang="en-US" dirty="0" err="1"/>
              <a:t>intepreter</a:t>
            </a:r>
            <a:endParaRPr lang="en-US" dirty="0"/>
          </a:p>
        </p:txBody>
      </p:sp>
      <p:pic>
        <p:nvPicPr>
          <p:cNvPr id="4" name="Content Placeholder 3">
            <a:extLst>
              <a:ext uri="{FF2B5EF4-FFF2-40B4-BE49-F238E27FC236}">
                <a16:creationId xmlns:a16="http://schemas.microsoft.com/office/drawing/2014/main" id="{728667DB-2B10-BB23-721E-400744A16328}"/>
              </a:ext>
            </a:extLst>
          </p:cNvPr>
          <p:cNvPicPr>
            <a:picLocks noGrp="1" noChangeAspect="1"/>
          </p:cNvPicPr>
          <p:nvPr>
            <p:ph idx="1"/>
          </p:nvPr>
        </p:nvPicPr>
        <p:blipFill>
          <a:blip r:embed="rId2"/>
          <a:stretch>
            <a:fillRect/>
          </a:stretch>
        </p:blipFill>
        <p:spPr>
          <a:xfrm>
            <a:off x="1966912" y="1924844"/>
            <a:ext cx="8258175" cy="4152900"/>
          </a:xfrm>
          <a:prstGeom prst="rect">
            <a:avLst/>
          </a:prstGeom>
        </p:spPr>
      </p:pic>
    </p:spTree>
    <p:extLst>
      <p:ext uri="{BB962C8B-B14F-4D97-AF65-F5344CB8AC3E}">
        <p14:creationId xmlns:p14="http://schemas.microsoft.com/office/powerpoint/2010/main" val="162369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DE4A-7DBC-E3DD-1098-750269FA0802}"/>
              </a:ext>
            </a:extLst>
          </p:cNvPr>
          <p:cNvSpPr>
            <a:spLocks noGrp="1"/>
          </p:cNvSpPr>
          <p:nvPr>
            <p:ph type="title"/>
          </p:nvPr>
        </p:nvSpPr>
        <p:spPr/>
        <p:txBody>
          <a:bodyPr/>
          <a:lstStyle/>
          <a:p>
            <a:r>
              <a:rPr lang="en-US" dirty="0"/>
              <a:t>UML</a:t>
            </a:r>
          </a:p>
        </p:txBody>
      </p:sp>
      <p:pic>
        <p:nvPicPr>
          <p:cNvPr id="4" name="Content Placeholder 3">
            <a:extLst>
              <a:ext uri="{FF2B5EF4-FFF2-40B4-BE49-F238E27FC236}">
                <a16:creationId xmlns:a16="http://schemas.microsoft.com/office/drawing/2014/main" id="{D2F63D31-2A9F-DBF6-1B86-D7F5CADC4307}"/>
              </a:ext>
            </a:extLst>
          </p:cNvPr>
          <p:cNvPicPr>
            <a:picLocks noGrp="1" noChangeAspect="1"/>
          </p:cNvPicPr>
          <p:nvPr>
            <p:ph idx="1"/>
          </p:nvPr>
        </p:nvPicPr>
        <p:blipFill>
          <a:blip r:embed="rId2"/>
          <a:stretch>
            <a:fillRect/>
          </a:stretch>
        </p:blipFill>
        <p:spPr>
          <a:xfrm>
            <a:off x="3238500" y="2358231"/>
            <a:ext cx="5715000" cy="3286125"/>
          </a:xfrm>
          <a:prstGeom prst="rect">
            <a:avLst/>
          </a:prstGeom>
        </p:spPr>
      </p:pic>
    </p:spTree>
    <p:extLst>
      <p:ext uri="{BB962C8B-B14F-4D97-AF65-F5344CB8AC3E}">
        <p14:creationId xmlns:p14="http://schemas.microsoft.com/office/powerpoint/2010/main" val="4092197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5A278-17BB-E237-F2C1-D103DE62C57B}"/>
              </a:ext>
            </a:extLst>
          </p:cNvPr>
          <p:cNvSpPr>
            <a:spLocks noGrp="1"/>
          </p:cNvSpPr>
          <p:nvPr>
            <p:ph type="title"/>
          </p:nvPr>
        </p:nvSpPr>
        <p:spPr>
          <a:xfrm>
            <a:off x="838200" y="459863"/>
            <a:ext cx="10515600" cy="1004594"/>
          </a:xfrm>
        </p:spPr>
        <p:txBody>
          <a:bodyPr>
            <a:normAutofit/>
          </a:bodyPr>
          <a:lstStyle/>
          <a:p>
            <a:pPr algn="ctr"/>
            <a:r>
              <a:rPr lang="en-US" b="1" i="0">
                <a:solidFill>
                  <a:srgbClr val="FFFFFF"/>
                </a:solidFill>
                <a:effectLst/>
                <a:latin typeface="arial" panose="020B0604020202020204" pitchFamily="34" charset="0"/>
              </a:rPr>
              <a:t>Iterator Design Pattern</a:t>
            </a:r>
            <a:endParaRPr lang="en-US">
              <a:solidFill>
                <a:srgbClr val="FFFFFF"/>
              </a:solidFill>
            </a:endParaRP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704F900-5E4E-C55E-9E97-3C84953896DD}"/>
              </a:ext>
            </a:extLst>
          </p:cNvPr>
          <p:cNvGraphicFramePr>
            <a:graphicFrameLocks noGrp="1"/>
          </p:cNvGraphicFramePr>
          <p:nvPr>
            <p:ph idx="1"/>
            <p:extLst>
              <p:ext uri="{D42A27DB-BD31-4B8C-83A1-F6EECF244321}">
                <p14:modId xmlns:p14="http://schemas.microsoft.com/office/powerpoint/2010/main" val="388647348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1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F50C-2354-96C9-DC48-BABCFC80ABF3}"/>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Key Characteristics of the </a:t>
            </a:r>
            <a:r>
              <a:rPr lang="en-US" b="1" i="0" dirty="0" err="1">
                <a:solidFill>
                  <a:srgbClr val="000000"/>
                </a:solidFill>
                <a:effectLst/>
                <a:latin typeface="arial" panose="020B0604020202020204" pitchFamily="34" charset="0"/>
              </a:rPr>
              <a:t>Singleto</a:t>
            </a:r>
            <a:endParaRPr lang="en-US" dirty="0"/>
          </a:p>
        </p:txBody>
      </p:sp>
      <p:sp>
        <p:nvSpPr>
          <p:cNvPr id="3" name="Content Placeholder 2">
            <a:extLst>
              <a:ext uri="{FF2B5EF4-FFF2-40B4-BE49-F238E27FC236}">
                <a16:creationId xmlns:a16="http://schemas.microsoft.com/office/drawing/2014/main" id="{61B4220A-EACC-0C7A-589B-6C8CB9352CF4}"/>
              </a:ext>
            </a:extLst>
          </p:cNvPr>
          <p:cNvSpPr>
            <a:spLocks noGrp="1"/>
          </p:cNvSpPr>
          <p:nvPr>
            <p:ph idx="1"/>
          </p:nvPr>
        </p:nvSpPr>
        <p:spPr/>
        <p:txBody>
          <a:bodyPr/>
          <a:lstStyle/>
          <a:p>
            <a:r>
              <a:rPr lang="en-US" b="1" i="0" dirty="0">
                <a:solidFill>
                  <a:srgbClr val="000000"/>
                </a:solidFill>
                <a:effectLst/>
                <a:latin typeface="arial" panose="020B0604020202020204" pitchFamily="34" charset="0"/>
              </a:rPr>
              <a:t>Single Instance</a:t>
            </a:r>
          </a:p>
          <a:p>
            <a:r>
              <a:rPr lang="en-US" b="1" i="0" dirty="0">
                <a:solidFill>
                  <a:srgbClr val="000000"/>
                </a:solidFill>
                <a:effectLst/>
                <a:latin typeface="arial" panose="020B0604020202020204" pitchFamily="34" charset="0"/>
              </a:rPr>
              <a:t>Global Access</a:t>
            </a:r>
            <a:endParaRPr lang="en-US" dirty="0"/>
          </a:p>
        </p:txBody>
      </p:sp>
    </p:spTree>
    <p:extLst>
      <p:ext uri="{BB962C8B-B14F-4D97-AF65-F5344CB8AC3E}">
        <p14:creationId xmlns:p14="http://schemas.microsoft.com/office/powerpoint/2010/main" val="3024590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F5583-24F9-37AE-11E1-4FA856FC2A95}"/>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Example	</a:t>
            </a: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A4B48A-322C-2DE3-B7E7-242FB284560F}"/>
              </a:ext>
            </a:extLst>
          </p:cNvPr>
          <p:cNvSpPr txBox="1"/>
          <p:nvPr/>
        </p:nvSpPr>
        <p:spPr>
          <a:xfrm>
            <a:off x="4654295" y="271305"/>
            <a:ext cx="6894576" cy="2270927"/>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3200" b="0" i="0" dirty="0">
                <a:effectLst/>
              </a:rPr>
              <a:t>So, the main use of the Iterator Design Pattern is to access the elements (object1, object2, object3, object4, etc.) of a collection (i.e., List, </a:t>
            </a:r>
            <a:r>
              <a:rPr lang="en-US" sz="3200" b="0" i="0" dirty="0" err="1">
                <a:effectLst/>
              </a:rPr>
              <a:t>ArrayList</a:t>
            </a:r>
            <a:r>
              <a:rPr lang="en-US" sz="3200" b="0" i="0" dirty="0">
                <a:effectLst/>
              </a:rPr>
              <a:t>, Array, etc.) sequentially.</a:t>
            </a:r>
            <a:endParaRPr lang="en-US" sz="3200" dirty="0"/>
          </a:p>
        </p:txBody>
      </p:sp>
      <p:pic>
        <p:nvPicPr>
          <p:cNvPr id="5" name="Content Placeholder 4" descr="A red ovals with text&#10;&#10;AI-generated content may be incorrect.">
            <a:extLst>
              <a:ext uri="{FF2B5EF4-FFF2-40B4-BE49-F238E27FC236}">
                <a16:creationId xmlns:a16="http://schemas.microsoft.com/office/drawing/2014/main" id="{08A7224F-0E8F-C5D4-ED3F-A4C16FDB4FEE}"/>
              </a:ext>
            </a:extLst>
          </p:cNvPr>
          <p:cNvPicPr>
            <a:picLocks noGrp="1" noChangeAspect="1"/>
          </p:cNvPicPr>
          <p:nvPr>
            <p:ph idx="1"/>
          </p:nvPr>
        </p:nvPicPr>
        <p:blipFill>
          <a:blip r:embed="rId2"/>
          <a:stretch>
            <a:fillRect/>
          </a:stretch>
        </p:blipFill>
        <p:spPr>
          <a:xfrm>
            <a:off x="630936" y="2864928"/>
            <a:ext cx="10917936" cy="2811368"/>
          </a:xfrm>
          <a:prstGeom prst="rect">
            <a:avLst/>
          </a:prstGeom>
        </p:spPr>
      </p:pic>
    </p:spTree>
    <p:extLst>
      <p:ext uri="{BB962C8B-B14F-4D97-AF65-F5344CB8AC3E}">
        <p14:creationId xmlns:p14="http://schemas.microsoft.com/office/powerpoint/2010/main" val="479612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4987-AF55-064C-D0F2-6B66E0741B92}"/>
              </a:ext>
            </a:extLst>
          </p:cNvPr>
          <p:cNvSpPr>
            <a:spLocks noGrp="1"/>
          </p:cNvSpPr>
          <p:nvPr>
            <p:ph type="title"/>
          </p:nvPr>
        </p:nvSpPr>
        <p:spPr/>
        <p:txBody>
          <a:bodyPr/>
          <a:lstStyle/>
          <a:p>
            <a:r>
              <a:rPr lang="en-US" dirty="0"/>
              <a:t>UML - Iterator</a:t>
            </a:r>
          </a:p>
        </p:txBody>
      </p:sp>
      <p:pic>
        <p:nvPicPr>
          <p:cNvPr id="4" name="Content Placeholder 3">
            <a:extLst>
              <a:ext uri="{FF2B5EF4-FFF2-40B4-BE49-F238E27FC236}">
                <a16:creationId xmlns:a16="http://schemas.microsoft.com/office/drawing/2014/main" id="{B51E5318-A7FE-6402-4713-75D7711A18C4}"/>
              </a:ext>
            </a:extLst>
          </p:cNvPr>
          <p:cNvPicPr>
            <a:picLocks noGrp="1" noChangeAspect="1"/>
          </p:cNvPicPr>
          <p:nvPr>
            <p:ph idx="1"/>
          </p:nvPr>
        </p:nvPicPr>
        <p:blipFill>
          <a:blip r:embed="rId2"/>
          <a:stretch>
            <a:fillRect/>
          </a:stretch>
        </p:blipFill>
        <p:spPr>
          <a:xfrm>
            <a:off x="2283954" y="1690688"/>
            <a:ext cx="7624092" cy="4351338"/>
          </a:xfrm>
          <a:prstGeom prst="rect">
            <a:avLst/>
          </a:prstGeom>
        </p:spPr>
      </p:pic>
    </p:spTree>
    <p:extLst>
      <p:ext uri="{BB962C8B-B14F-4D97-AF65-F5344CB8AC3E}">
        <p14:creationId xmlns:p14="http://schemas.microsoft.com/office/powerpoint/2010/main" val="314811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70DE-2B69-28BF-54A9-DA8C5642EDAF}"/>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When to Use Iterator Design Pattern?</a:t>
            </a:r>
            <a:endParaRPr lang="en-US" dirty="0"/>
          </a:p>
        </p:txBody>
      </p:sp>
      <p:sp>
        <p:nvSpPr>
          <p:cNvPr id="3" name="Content Placeholder 2">
            <a:extLst>
              <a:ext uri="{FF2B5EF4-FFF2-40B4-BE49-F238E27FC236}">
                <a16:creationId xmlns:a16="http://schemas.microsoft.com/office/drawing/2014/main" id="{94A9A55C-9AFA-DEDB-BE4C-15EC846970E4}"/>
              </a:ext>
            </a:extLst>
          </p:cNvPr>
          <p:cNvSpPr>
            <a:spLocks noGrp="1"/>
          </p:cNvSpPr>
          <p:nvPr>
            <p:ph idx="1"/>
          </p:nvPr>
        </p:nvSpPr>
        <p:spPr/>
        <p:txBody>
          <a:bodyPr/>
          <a:lstStyle/>
          <a:p>
            <a:pPr algn="just" fontAlgn="base">
              <a:buFont typeface="Arial" panose="020B0604020202020204" pitchFamily="34" charset="0"/>
              <a:buChar char="•"/>
            </a:pPr>
            <a:r>
              <a:rPr lang="en-US" b="0" i="0" dirty="0">
                <a:solidFill>
                  <a:srgbClr val="000000"/>
                </a:solidFill>
                <a:effectLst/>
                <a:latin typeface="arial" panose="020B0604020202020204" pitchFamily="34" charset="0"/>
              </a:rPr>
              <a:t>When your collection has a complex data structure, and you want to hide its complexity from the client.</a:t>
            </a:r>
            <a:endParaRPr lang="en-US" b="0" i="0" dirty="0">
              <a:solidFill>
                <a:srgbClr val="3A3A3A"/>
              </a:solidFill>
              <a:effectLst/>
              <a:latin typeface="-apple-system"/>
            </a:endParaRPr>
          </a:p>
          <a:p>
            <a:pPr algn="just" fontAlgn="base">
              <a:buFont typeface="Arial" panose="020B0604020202020204" pitchFamily="34" charset="0"/>
              <a:buChar char="•"/>
            </a:pPr>
            <a:r>
              <a:rPr lang="en-US" b="0" i="0" dirty="0">
                <a:solidFill>
                  <a:srgbClr val="000000"/>
                </a:solidFill>
                <a:effectLst/>
                <a:latin typeface="arial" panose="020B0604020202020204" pitchFamily="34" charset="0"/>
              </a:rPr>
              <a:t>When you want to provide a uniform interface for traversing different data structures.</a:t>
            </a:r>
            <a:endParaRPr lang="en-US" b="0" i="0" dirty="0">
              <a:solidFill>
                <a:srgbClr val="3A3A3A"/>
              </a:solidFill>
              <a:effectLst/>
              <a:latin typeface="-apple-system"/>
            </a:endParaRPr>
          </a:p>
          <a:p>
            <a:pPr algn="just" fontAlgn="base">
              <a:buFont typeface="Arial" panose="020B0604020202020204" pitchFamily="34" charset="0"/>
              <a:buChar char="•"/>
            </a:pPr>
            <a:r>
              <a:rPr lang="en-US" b="0" i="0" dirty="0">
                <a:solidFill>
                  <a:srgbClr val="000000"/>
                </a:solidFill>
                <a:effectLst/>
                <a:latin typeface="arial" panose="020B0604020202020204" pitchFamily="34" charset="0"/>
              </a:rPr>
              <a:t>When you need to have multiple ways of traversing a collection.</a:t>
            </a:r>
            <a:endParaRPr lang="en-US" b="0" i="0" dirty="0">
              <a:solidFill>
                <a:srgbClr val="3A3A3A"/>
              </a:solidFill>
              <a:effectLst/>
              <a:latin typeface="-apple-system"/>
            </a:endParaRPr>
          </a:p>
          <a:p>
            <a:endParaRPr lang="en-US" dirty="0"/>
          </a:p>
        </p:txBody>
      </p:sp>
    </p:spTree>
    <p:extLst>
      <p:ext uri="{BB962C8B-B14F-4D97-AF65-F5344CB8AC3E}">
        <p14:creationId xmlns:p14="http://schemas.microsoft.com/office/powerpoint/2010/main" val="1608967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55B9-01AD-D930-CC29-9B21E40866EA}"/>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Mediator Design Pattern</a:t>
            </a:r>
            <a:endParaRPr lang="en-US" sz="3600" dirty="0"/>
          </a:p>
        </p:txBody>
      </p:sp>
      <p:sp>
        <p:nvSpPr>
          <p:cNvPr id="3" name="Content Placeholder 2">
            <a:extLst>
              <a:ext uri="{FF2B5EF4-FFF2-40B4-BE49-F238E27FC236}">
                <a16:creationId xmlns:a16="http://schemas.microsoft.com/office/drawing/2014/main" id="{C7F26E6F-0462-9A34-156D-9A8137A01CC0}"/>
              </a:ext>
            </a:extLst>
          </p:cNvPr>
          <p:cNvSpPr>
            <a:spLocks noGrp="1"/>
          </p:cNvSpPr>
          <p:nvPr>
            <p:ph idx="1"/>
          </p:nvPr>
        </p:nvSpPr>
        <p:spPr/>
        <p:txBody>
          <a:bodyPr/>
          <a:lstStyle/>
          <a:p>
            <a:r>
              <a:rPr lang="en-US" b="1" dirty="0">
                <a:solidFill>
                  <a:srgbClr val="000000"/>
                </a:solidFill>
                <a:latin typeface="arial" panose="020B0604020202020204" pitchFamily="34" charset="0"/>
              </a:rPr>
              <a:t>D</a:t>
            </a:r>
            <a:r>
              <a:rPr lang="en-US" b="1" i="0" dirty="0">
                <a:solidFill>
                  <a:srgbClr val="000000"/>
                </a:solidFill>
                <a:effectLst/>
                <a:latin typeface="arial" panose="020B0604020202020204" pitchFamily="34" charset="0"/>
              </a:rPr>
              <a:t>efine an object that encapsulates how a set of objects interact with each other. Mediator promotes loose coupling by keeping objects from explicitly referring to each other and letting you vary their interaction independently</a:t>
            </a:r>
            <a:r>
              <a:rPr lang="en-US" b="0" i="0" dirty="0">
                <a:solidFill>
                  <a:srgbClr val="000000"/>
                </a:solidFill>
                <a:effectLst/>
                <a:latin typeface="arial" panose="020B0604020202020204" pitchFamily="34" charset="0"/>
              </a:rPr>
              <a:t>.</a:t>
            </a:r>
          </a:p>
          <a:p>
            <a:endParaRPr lang="en-US"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The Mediator Design Pattern reduces the communication complexity between multiple objects. This design pattern provides a mediator object, which will be responsible for handling all the communication complexities between different objects</a:t>
            </a:r>
            <a:endParaRPr lang="en-US" dirty="0"/>
          </a:p>
        </p:txBody>
      </p:sp>
    </p:spTree>
    <p:extLst>
      <p:ext uri="{BB962C8B-B14F-4D97-AF65-F5344CB8AC3E}">
        <p14:creationId xmlns:p14="http://schemas.microsoft.com/office/powerpoint/2010/main" val="377808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EA8E2-89E8-F9FE-E2FD-27619ED5B8E7}"/>
              </a:ext>
            </a:extLst>
          </p:cNvPr>
          <p:cNvSpPr>
            <a:spLocks noGrp="1"/>
          </p:cNvSpPr>
          <p:nvPr>
            <p:ph type="title"/>
          </p:nvPr>
        </p:nvSpPr>
        <p:spPr>
          <a:xfrm>
            <a:off x="795528" y="386930"/>
            <a:ext cx="10141799" cy="1300554"/>
          </a:xfrm>
        </p:spPr>
        <p:txBody>
          <a:bodyPr anchor="b">
            <a:normAutofit/>
          </a:bodyPr>
          <a:lstStyle/>
          <a:p>
            <a:pPr fontAlgn="base">
              <a:spcAft>
                <a:spcPts val="1500"/>
              </a:spcAft>
            </a:pPr>
            <a:r>
              <a:rPr lang="en-US" b="1" i="0">
                <a:effectLst/>
                <a:latin typeface="arial" panose="020B0604020202020204" pitchFamily="34" charset="0"/>
              </a:rPr>
              <a:t>Example to Understand Mediator Design Pattern</a:t>
            </a:r>
            <a:endParaRPr lang="en-US"/>
          </a:p>
        </p:txBody>
      </p:sp>
      <p:sp>
        <p:nvSpPr>
          <p:cNvPr id="30" name="Rectangle 29">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B12CB7-04D0-7B89-BABB-A20FCB65AF71}"/>
              </a:ext>
            </a:extLst>
          </p:cNvPr>
          <p:cNvPicPr>
            <a:picLocks noChangeAspect="1"/>
          </p:cNvPicPr>
          <p:nvPr/>
        </p:nvPicPr>
        <p:blipFill>
          <a:blip r:embed="rId2"/>
          <a:stretch>
            <a:fillRect/>
          </a:stretch>
        </p:blipFill>
        <p:spPr>
          <a:xfrm>
            <a:off x="635295" y="3184398"/>
            <a:ext cx="5150277" cy="2394878"/>
          </a:xfrm>
          <a:prstGeom prst="rect">
            <a:avLst/>
          </a:prstGeom>
        </p:spPr>
      </p:pic>
      <p:sp>
        <p:nvSpPr>
          <p:cNvPr id="3" name="Content Placeholder 2">
            <a:extLst>
              <a:ext uri="{FF2B5EF4-FFF2-40B4-BE49-F238E27FC236}">
                <a16:creationId xmlns:a16="http://schemas.microsoft.com/office/drawing/2014/main" id="{3B750154-33D2-6F3E-7B39-0BA5880A0161}"/>
              </a:ext>
            </a:extLst>
          </p:cNvPr>
          <p:cNvSpPr>
            <a:spLocks noGrp="1"/>
          </p:cNvSpPr>
          <p:nvPr>
            <p:ph idx="1"/>
          </p:nvPr>
        </p:nvSpPr>
        <p:spPr>
          <a:xfrm>
            <a:off x="6406429" y="2599509"/>
            <a:ext cx="4530898" cy="3639450"/>
          </a:xfrm>
        </p:spPr>
        <p:txBody>
          <a:bodyPr anchor="ctr">
            <a:normAutofit/>
          </a:bodyPr>
          <a:lstStyle/>
          <a:p>
            <a:r>
              <a:rPr lang="en-US" sz="2000" b="0" i="0" dirty="0">
                <a:effectLst/>
                <a:latin typeface="arial" panose="020B0604020202020204" pitchFamily="34" charset="0"/>
              </a:rPr>
              <a:t>The couplings between the objects are more, i.e., tight coupling. A lot of object knows each other. Now, in the image, four objects are there. In real-time, you may have thousands of objects, and those thousands of objects want to communicate with each other. Then, writing code and maintaining code is very difficult.</a:t>
            </a:r>
            <a:endParaRPr lang="en-US" sz="2000" dirty="0"/>
          </a:p>
        </p:txBody>
      </p:sp>
      <p:sp>
        <p:nvSpPr>
          <p:cNvPr id="46" name="Rectangle 4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483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F4AD2-38B7-CA3E-66B4-2F88B2CC2C8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fontAlgn="base">
              <a:spcAft>
                <a:spcPts val="1500"/>
              </a:spcAft>
            </a:pPr>
            <a:r>
              <a:rPr lang="en-US" sz="3100" b="1" i="0" kern="1200">
                <a:solidFill>
                  <a:schemeClr val="tx1"/>
                </a:solidFill>
                <a:effectLst/>
                <a:latin typeface="+mj-lt"/>
                <a:ea typeface="+mj-ea"/>
                <a:cs typeface="+mj-cs"/>
              </a:rPr>
              <a:t>How do we Reduce the Coupling Between the Objects?</a:t>
            </a:r>
            <a:endParaRPr lang="en-US" sz="31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4AB701C-BAB8-08B4-3B47-5DC4AF39388A}"/>
              </a:ext>
            </a:extLst>
          </p:cNvPr>
          <p:cNvPicPr>
            <a:picLocks noGrp="1" noChangeAspect="1"/>
          </p:cNvPicPr>
          <p:nvPr>
            <p:ph idx="1"/>
          </p:nvPr>
        </p:nvPicPr>
        <p:blipFill>
          <a:blip r:embed="rId2"/>
          <a:stretch>
            <a:fillRect/>
          </a:stretch>
        </p:blipFill>
        <p:spPr>
          <a:xfrm>
            <a:off x="545238" y="1075615"/>
            <a:ext cx="7608304" cy="477772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716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8B139-DE42-26C5-1771-CC3CE50A19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fontAlgn="base">
              <a:spcAft>
                <a:spcPts val="1500"/>
              </a:spcAft>
            </a:pPr>
            <a:r>
              <a:rPr lang="en-US" sz="2500" b="1" i="0" kern="1200">
                <a:solidFill>
                  <a:schemeClr val="bg1"/>
                </a:solidFill>
                <a:effectLst/>
                <a:latin typeface="+mj-lt"/>
                <a:ea typeface="+mj-ea"/>
                <a:cs typeface="+mj-cs"/>
              </a:rPr>
              <a:t>Real-Time Example to Understand Mediator Design Pattern – Facebook Group</a:t>
            </a:r>
            <a:endParaRPr lang="en-US" sz="25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A4CE23E5-4FE4-8C8C-0B08-F66ACFC9E527}"/>
              </a:ext>
            </a:extLst>
          </p:cNvPr>
          <p:cNvPicPr>
            <a:picLocks noGrp="1" noChangeAspect="1"/>
          </p:cNvPicPr>
          <p:nvPr>
            <p:ph idx="1"/>
          </p:nvPr>
        </p:nvPicPr>
        <p:blipFill>
          <a:blip r:embed="rId2"/>
          <a:stretch>
            <a:fillRect/>
          </a:stretch>
        </p:blipFill>
        <p:spPr>
          <a:xfrm>
            <a:off x="2957286" y="1675227"/>
            <a:ext cx="6277428" cy="4394199"/>
          </a:xfrm>
          <a:prstGeom prst="rect">
            <a:avLst/>
          </a:prstGeom>
        </p:spPr>
      </p:pic>
    </p:spTree>
    <p:extLst>
      <p:ext uri="{BB962C8B-B14F-4D97-AF65-F5344CB8AC3E}">
        <p14:creationId xmlns:p14="http://schemas.microsoft.com/office/powerpoint/2010/main" val="1581899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C673-2912-A338-A40F-50275D5B6B0F}"/>
              </a:ext>
            </a:extLst>
          </p:cNvPr>
          <p:cNvSpPr>
            <a:spLocks noGrp="1"/>
          </p:cNvSpPr>
          <p:nvPr>
            <p:ph type="title"/>
          </p:nvPr>
        </p:nvSpPr>
        <p:spPr/>
        <p:txBody>
          <a:bodyPr/>
          <a:lstStyle/>
          <a:p>
            <a:r>
              <a:rPr lang="en-US" dirty="0"/>
              <a:t>UML - Mediator</a:t>
            </a:r>
          </a:p>
        </p:txBody>
      </p:sp>
      <p:pic>
        <p:nvPicPr>
          <p:cNvPr id="4" name="Content Placeholder 3">
            <a:extLst>
              <a:ext uri="{FF2B5EF4-FFF2-40B4-BE49-F238E27FC236}">
                <a16:creationId xmlns:a16="http://schemas.microsoft.com/office/drawing/2014/main" id="{59FCBA8A-0F25-AB3B-FCA8-5F411FBB178A}"/>
              </a:ext>
            </a:extLst>
          </p:cNvPr>
          <p:cNvPicPr>
            <a:picLocks noGrp="1" noChangeAspect="1"/>
          </p:cNvPicPr>
          <p:nvPr>
            <p:ph idx="1"/>
          </p:nvPr>
        </p:nvPicPr>
        <p:blipFill>
          <a:blip r:embed="rId2"/>
          <a:stretch>
            <a:fillRect/>
          </a:stretch>
        </p:blipFill>
        <p:spPr>
          <a:xfrm>
            <a:off x="1700212" y="2062956"/>
            <a:ext cx="8791575" cy="3876675"/>
          </a:xfrm>
          <a:prstGeom prst="rect">
            <a:avLst/>
          </a:prstGeom>
        </p:spPr>
      </p:pic>
    </p:spTree>
    <p:extLst>
      <p:ext uri="{BB962C8B-B14F-4D97-AF65-F5344CB8AC3E}">
        <p14:creationId xmlns:p14="http://schemas.microsoft.com/office/powerpoint/2010/main" val="1802511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6590-90B7-E317-5DCF-63A85914EEF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Real-Time Example of Mediator Design Pattern – ATC</a:t>
            </a:r>
            <a:endParaRPr lang="en-US" dirty="0"/>
          </a:p>
        </p:txBody>
      </p:sp>
      <p:pic>
        <p:nvPicPr>
          <p:cNvPr id="4" name="Content Placeholder 3">
            <a:extLst>
              <a:ext uri="{FF2B5EF4-FFF2-40B4-BE49-F238E27FC236}">
                <a16:creationId xmlns:a16="http://schemas.microsoft.com/office/drawing/2014/main" id="{BA64960B-4833-6B89-0B45-DFEC6BE04DCD}"/>
              </a:ext>
            </a:extLst>
          </p:cNvPr>
          <p:cNvPicPr>
            <a:picLocks noGrp="1" noChangeAspect="1"/>
          </p:cNvPicPr>
          <p:nvPr>
            <p:ph idx="1"/>
          </p:nvPr>
        </p:nvPicPr>
        <p:blipFill>
          <a:blip r:embed="rId2"/>
          <a:stretch>
            <a:fillRect/>
          </a:stretch>
        </p:blipFill>
        <p:spPr>
          <a:xfrm>
            <a:off x="1810591" y="1825625"/>
            <a:ext cx="8570817" cy="4351338"/>
          </a:xfrm>
          <a:prstGeom prst="rect">
            <a:avLst/>
          </a:prstGeom>
        </p:spPr>
      </p:pic>
    </p:spTree>
    <p:extLst>
      <p:ext uri="{BB962C8B-B14F-4D97-AF65-F5344CB8AC3E}">
        <p14:creationId xmlns:p14="http://schemas.microsoft.com/office/powerpoint/2010/main" val="1090300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84D389-F455-9211-ED9B-B20B4176B5F1}"/>
              </a:ext>
            </a:extLst>
          </p:cNvPr>
          <p:cNvSpPr>
            <a:spLocks noGrp="1"/>
          </p:cNvSpPr>
          <p:nvPr>
            <p:ph type="title"/>
          </p:nvPr>
        </p:nvSpPr>
        <p:spPr>
          <a:xfrm>
            <a:off x="1371597" y="348865"/>
            <a:ext cx="10044023" cy="877729"/>
          </a:xfrm>
        </p:spPr>
        <p:txBody>
          <a:bodyPr anchor="ctr">
            <a:normAutofit/>
          </a:bodyPr>
          <a:lstStyle/>
          <a:p>
            <a:pPr fontAlgn="base">
              <a:spcAft>
                <a:spcPts val="1500"/>
              </a:spcAft>
            </a:pPr>
            <a:r>
              <a:rPr lang="en-US" sz="4000" b="1" i="0">
                <a:solidFill>
                  <a:srgbClr val="FFFFFF"/>
                </a:solidFill>
                <a:effectLst/>
                <a:latin typeface="arial" panose="020B0604020202020204" pitchFamily="34" charset="0"/>
              </a:rPr>
              <a:t>Advantages of Mediator Design Pattern: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F454FD41-8410-38C1-66D0-6A7FD1E0E1B9}"/>
              </a:ext>
            </a:extLst>
          </p:cNvPr>
          <p:cNvGraphicFramePr>
            <a:graphicFrameLocks noGrp="1"/>
          </p:cNvGraphicFramePr>
          <p:nvPr>
            <p:ph idx="1"/>
            <p:extLst>
              <p:ext uri="{D42A27DB-BD31-4B8C-83A1-F6EECF244321}">
                <p14:modId xmlns:p14="http://schemas.microsoft.com/office/powerpoint/2010/main" val="179384287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55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8113-868B-B8AE-5078-8B34AF8D864E}"/>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Implementation steps of Singleton</a:t>
            </a:r>
            <a:endParaRPr lang="en-US" dirty="0"/>
          </a:p>
        </p:txBody>
      </p:sp>
      <p:sp>
        <p:nvSpPr>
          <p:cNvPr id="3" name="Content Placeholder 2">
            <a:extLst>
              <a:ext uri="{FF2B5EF4-FFF2-40B4-BE49-F238E27FC236}">
                <a16:creationId xmlns:a16="http://schemas.microsoft.com/office/drawing/2014/main" id="{593130C7-4F87-B949-3620-9E826A2553DC}"/>
              </a:ext>
            </a:extLst>
          </p:cNvPr>
          <p:cNvSpPr>
            <a:spLocks noGrp="1"/>
          </p:cNvSpPr>
          <p:nvPr>
            <p:ph idx="1"/>
          </p:nvPr>
        </p:nvSpPr>
        <p:spPr/>
        <p:txBody>
          <a:bodyPr/>
          <a:lstStyle/>
          <a:p>
            <a:r>
              <a:rPr lang="en-US" b="1" i="0" dirty="0">
                <a:solidFill>
                  <a:srgbClr val="000000"/>
                </a:solidFill>
                <a:effectLst/>
                <a:latin typeface="arial" panose="020B0604020202020204" pitchFamily="34" charset="0"/>
              </a:rPr>
              <a:t>Private </a:t>
            </a:r>
            <a:r>
              <a:rPr lang="en-US" b="1" i="0" dirty="0" err="1">
                <a:solidFill>
                  <a:srgbClr val="000000"/>
                </a:solidFill>
                <a:effectLst/>
                <a:latin typeface="arial" panose="020B0604020202020204" pitchFamily="34" charset="0"/>
              </a:rPr>
              <a:t>Parameterless</a:t>
            </a:r>
            <a:r>
              <a:rPr lang="en-US" b="1" i="0" dirty="0">
                <a:solidFill>
                  <a:srgbClr val="000000"/>
                </a:solidFill>
                <a:effectLst/>
                <a:latin typeface="arial" panose="020B0604020202020204" pitchFamily="34" charset="0"/>
              </a:rPr>
              <a:t> Constructor</a:t>
            </a:r>
          </a:p>
          <a:p>
            <a:r>
              <a:rPr lang="en-US" b="1" i="0" dirty="0">
                <a:solidFill>
                  <a:srgbClr val="000000"/>
                </a:solidFill>
                <a:effectLst/>
                <a:latin typeface="arial" panose="020B0604020202020204" pitchFamily="34" charset="0"/>
              </a:rPr>
              <a:t>Static Variable</a:t>
            </a:r>
            <a:endParaRPr lang="en-US" b="1" dirty="0">
              <a:solidFill>
                <a:srgbClr val="000000"/>
              </a:solidFill>
              <a:latin typeface="arial" panose="020B0604020202020204" pitchFamily="34" charset="0"/>
            </a:endParaRPr>
          </a:p>
          <a:p>
            <a:r>
              <a:rPr lang="en-US" b="1" i="0" dirty="0">
                <a:solidFill>
                  <a:srgbClr val="000000"/>
                </a:solidFill>
                <a:effectLst/>
                <a:latin typeface="arial" panose="020B0604020202020204" pitchFamily="34" charset="0"/>
              </a:rPr>
              <a:t>Public Static Method or Property</a:t>
            </a:r>
            <a:endParaRPr lang="en-US" dirty="0"/>
          </a:p>
        </p:txBody>
      </p:sp>
    </p:spTree>
    <p:extLst>
      <p:ext uri="{BB962C8B-B14F-4D97-AF65-F5344CB8AC3E}">
        <p14:creationId xmlns:p14="http://schemas.microsoft.com/office/powerpoint/2010/main" val="1814346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01FD-6B72-13A3-08C2-D250FD01115E}"/>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Memento Design Pattern</a:t>
            </a:r>
            <a:endParaRPr lang="en-US" sz="3600" dirty="0"/>
          </a:p>
        </p:txBody>
      </p:sp>
      <p:sp>
        <p:nvSpPr>
          <p:cNvPr id="3" name="Content Placeholder 2">
            <a:extLst>
              <a:ext uri="{FF2B5EF4-FFF2-40B4-BE49-F238E27FC236}">
                <a16:creationId xmlns:a16="http://schemas.microsoft.com/office/drawing/2014/main" id="{991F8713-C588-B65A-5949-3C3D38913851}"/>
              </a:ext>
            </a:extLst>
          </p:cNvPr>
          <p:cNvSpPr>
            <a:spLocks noGrp="1"/>
          </p:cNvSpPr>
          <p:nvPr>
            <p:ph idx="1"/>
          </p:nvPr>
        </p:nvSpPr>
        <p:spPr/>
        <p:txBody>
          <a:bodyPr>
            <a:normAutofit lnSpcReduction="10000"/>
          </a:bodyPr>
          <a:lstStyle/>
          <a:p>
            <a:r>
              <a:rPr lang="en-US" dirty="0"/>
              <a:t>It is </a:t>
            </a:r>
            <a:r>
              <a:rPr lang="en-US" b="0" i="0" dirty="0">
                <a:solidFill>
                  <a:srgbClr val="000000"/>
                </a:solidFill>
                <a:effectLst/>
                <a:latin typeface="arial" panose="020B0604020202020204" pitchFamily="34" charset="0"/>
              </a:rPr>
              <a:t>restore an object to its previous state.</a:t>
            </a:r>
          </a:p>
          <a:p>
            <a:endParaRPr lang="en-US" b="0" i="0" dirty="0">
              <a:solidFill>
                <a:srgbClr val="000000"/>
              </a:solidFill>
              <a:effectLst/>
              <a:latin typeface="arial" panose="020B0604020202020204" pitchFamily="34" charset="0"/>
            </a:endParaRPr>
          </a:p>
          <a:p>
            <a:r>
              <a:rPr lang="en-US" dirty="0">
                <a:solidFill>
                  <a:srgbClr val="000000"/>
                </a:solidFill>
                <a:latin typeface="arial" panose="020B0604020202020204" pitchFamily="34" charset="0"/>
              </a:rPr>
              <a:t>It </a:t>
            </a:r>
            <a:r>
              <a:rPr lang="en-US" b="0" i="0" dirty="0">
                <a:solidFill>
                  <a:srgbClr val="000000"/>
                </a:solidFill>
                <a:effectLst/>
                <a:latin typeface="arial" panose="020B0604020202020204" pitchFamily="34" charset="0"/>
              </a:rPr>
              <a:t>useful for scenarios where you need to perform an undo or rollback operation in your application</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The Memento pattern captures an object’s internal state so that the object can be restored to this state later. </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It is especially useful when implementing undo functionality in an application.</a:t>
            </a:r>
            <a:endParaRPr lang="en-US" dirty="0"/>
          </a:p>
        </p:txBody>
      </p:sp>
    </p:spTree>
    <p:extLst>
      <p:ext uri="{BB962C8B-B14F-4D97-AF65-F5344CB8AC3E}">
        <p14:creationId xmlns:p14="http://schemas.microsoft.com/office/powerpoint/2010/main" val="2181255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0CBD1-BF55-3EEE-B825-A28EFE9F2185}"/>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fontAlgn="base">
              <a:spcAft>
                <a:spcPts val="1500"/>
              </a:spcAft>
            </a:pPr>
            <a:r>
              <a:rPr lang="en-US" sz="4100" b="1" i="0" kern="1200">
                <a:solidFill>
                  <a:schemeClr val="tx1"/>
                </a:solidFill>
                <a:effectLst/>
                <a:latin typeface="+mj-lt"/>
                <a:ea typeface="+mj-ea"/>
                <a:cs typeface="+mj-cs"/>
              </a:rPr>
              <a:t>Example to Understand Memento Design Pattern:</a:t>
            </a:r>
            <a:endParaRPr lang="en-US" sz="41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6B06FAF-FC35-A6D1-B632-384C035346B2}"/>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b="0" i="0" dirty="0">
                <a:effectLst/>
              </a:rPr>
              <a:t>After some time, let’s undo or roll back the employee information to its previous state, i.e., State 1. If this is your requirement, you must use the Memento Design Pattern and roll back the employee information to its previous state.</a:t>
            </a:r>
            <a:endParaRPr lang="en-US" sz="2800" dirty="0"/>
          </a:p>
        </p:txBody>
      </p:sp>
      <p:pic>
        <p:nvPicPr>
          <p:cNvPr id="4" name="Content Placeholder 3">
            <a:extLst>
              <a:ext uri="{FF2B5EF4-FFF2-40B4-BE49-F238E27FC236}">
                <a16:creationId xmlns:a16="http://schemas.microsoft.com/office/drawing/2014/main" id="{9172424A-EC7B-630C-1832-DC9525880053}"/>
              </a:ext>
            </a:extLst>
          </p:cNvPr>
          <p:cNvPicPr>
            <a:picLocks noGrp="1" noChangeAspect="1"/>
          </p:cNvPicPr>
          <p:nvPr>
            <p:ph idx="1"/>
          </p:nvPr>
        </p:nvPicPr>
        <p:blipFill>
          <a:blip r:embed="rId2"/>
          <a:stretch>
            <a:fillRect/>
          </a:stretch>
        </p:blipFill>
        <p:spPr>
          <a:xfrm>
            <a:off x="5365966" y="2401557"/>
            <a:ext cx="5695843" cy="3837402"/>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385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C2FC-07F0-1CDA-9F13-6A7B8011D3F0}"/>
              </a:ext>
            </a:extLst>
          </p:cNvPr>
          <p:cNvSpPr>
            <a:spLocks noGrp="1"/>
          </p:cNvSpPr>
          <p:nvPr>
            <p:ph type="title"/>
          </p:nvPr>
        </p:nvSpPr>
        <p:spPr/>
        <p:txBody>
          <a:bodyPr/>
          <a:lstStyle/>
          <a:p>
            <a:r>
              <a:rPr lang="en-US" dirty="0"/>
              <a:t>UML - </a:t>
            </a:r>
            <a:r>
              <a:rPr lang="en-US" b="1" i="0" dirty="0">
                <a:solidFill>
                  <a:srgbClr val="000000"/>
                </a:solidFill>
                <a:effectLst/>
                <a:latin typeface="arial" panose="020B0604020202020204" pitchFamily="34" charset="0"/>
              </a:rPr>
              <a:t>Memento </a:t>
            </a:r>
            <a:endParaRPr lang="en-US" dirty="0"/>
          </a:p>
        </p:txBody>
      </p:sp>
      <p:pic>
        <p:nvPicPr>
          <p:cNvPr id="4" name="Content Placeholder 3">
            <a:extLst>
              <a:ext uri="{FF2B5EF4-FFF2-40B4-BE49-F238E27FC236}">
                <a16:creationId xmlns:a16="http://schemas.microsoft.com/office/drawing/2014/main" id="{2B313FD0-C71D-F826-1480-918AA2E3F02B}"/>
              </a:ext>
            </a:extLst>
          </p:cNvPr>
          <p:cNvPicPr>
            <a:picLocks noGrp="1" noChangeAspect="1"/>
          </p:cNvPicPr>
          <p:nvPr>
            <p:ph idx="1"/>
          </p:nvPr>
        </p:nvPicPr>
        <p:blipFill>
          <a:blip r:embed="rId2"/>
          <a:stretch>
            <a:fillRect/>
          </a:stretch>
        </p:blipFill>
        <p:spPr>
          <a:xfrm>
            <a:off x="2109787" y="2844006"/>
            <a:ext cx="7972425" cy="2314575"/>
          </a:xfrm>
          <a:prstGeom prst="rect">
            <a:avLst/>
          </a:prstGeom>
        </p:spPr>
      </p:pic>
    </p:spTree>
    <p:extLst>
      <p:ext uri="{BB962C8B-B14F-4D97-AF65-F5344CB8AC3E}">
        <p14:creationId xmlns:p14="http://schemas.microsoft.com/office/powerpoint/2010/main" val="3305927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6CC37-70D3-1A3E-9C18-2F39E984F112}"/>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fontAlgn="base">
              <a:spcAft>
                <a:spcPts val="1500"/>
              </a:spcAft>
            </a:pPr>
            <a:r>
              <a:rPr lang="en-US" sz="4100" b="1" i="0">
                <a:effectLst/>
              </a:rPr>
              <a:t>Real-Time Example to Understand Memento Design Pattern</a:t>
            </a:r>
            <a:endParaRPr lang="en-US" sz="4100"/>
          </a:p>
        </p:txBody>
      </p:sp>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F51D8C-8FD0-48B9-F225-0550E98D7C18}"/>
              </a:ext>
            </a:extLst>
          </p:cNvPr>
          <p:cNvSpPr txBox="1"/>
          <p:nvPr/>
        </p:nvSpPr>
        <p:spPr>
          <a:xfrm>
            <a:off x="200967" y="2203079"/>
            <a:ext cx="5551228" cy="403588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400" b="0" i="0" dirty="0">
                <a:effectLst/>
              </a:rPr>
              <a:t>In this example, the </a:t>
            </a:r>
            <a:r>
              <a:rPr lang="en-US" sz="2400" b="1" i="0" dirty="0">
                <a:effectLst/>
              </a:rPr>
              <a:t>Hall is the Originator</a:t>
            </a:r>
            <a:r>
              <a:rPr lang="en-US" sz="2400" b="0" i="0" dirty="0">
                <a:effectLst/>
              </a:rPr>
              <a:t> where we will store the Memento Object, and the </a:t>
            </a:r>
            <a:r>
              <a:rPr lang="en-US" sz="2400" b="1" i="0" dirty="0">
                <a:effectLst/>
              </a:rPr>
              <a:t>Store Room is the Caretaker </a:t>
            </a:r>
            <a:r>
              <a:rPr lang="en-US" sz="2400" b="0" i="0" dirty="0">
                <a:effectLst/>
              </a:rPr>
              <a:t>which is keeping the Memento. </a:t>
            </a:r>
            <a:r>
              <a:rPr lang="en-US" sz="2400" b="1" i="0" dirty="0">
                <a:effectLst/>
              </a:rPr>
              <a:t>Led TV is the Memento,</a:t>
            </a:r>
            <a:r>
              <a:rPr lang="en-US" sz="2400" b="0" i="0" dirty="0">
                <a:effectLst/>
              </a:rPr>
              <a:t> i.e., it is used to hold the internal state of LED TV. This is one of the best examples of the Memento Design Pattern. So, in a scenario like this, we need to use the Memento Design Pattern in our Real-Time Application.</a:t>
            </a:r>
            <a:endParaRPr lang="en-US" sz="2400" dirty="0"/>
          </a:p>
        </p:txBody>
      </p:sp>
      <p:pic>
        <p:nvPicPr>
          <p:cNvPr id="4" name="Content Placeholder 3">
            <a:extLst>
              <a:ext uri="{FF2B5EF4-FFF2-40B4-BE49-F238E27FC236}">
                <a16:creationId xmlns:a16="http://schemas.microsoft.com/office/drawing/2014/main" id="{94223C5C-DB71-2271-8F84-C903648DE9D8}"/>
              </a:ext>
            </a:extLst>
          </p:cNvPr>
          <p:cNvPicPr>
            <a:picLocks noGrp="1" noChangeAspect="1"/>
          </p:cNvPicPr>
          <p:nvPr>
            <p:ph idx="1"/>
          </p:nvPr>
        </p:nvPicPr>
        <p:blipFill>
          <a:blip r:embed="rId2"/>
          <a:srcRect r="2" b="1549"/>
          <a:stretch/>
        </p:blipFill>
        <p:spPr>
          <a:xfrm>
            <a:off x="5911532" y="2484255"/>
            <a:ext cx="5150277" cy="3714244"/>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188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9CD-B805-6B0F-CDBF-8FD36B91E9B5}"/>
              </a:ext>
            </a:extLst>
          </p:cNvPr>
          <p:cNvSpPr>
            <a:spLocks noGrp="1"/>
          </p:cNvSpPr>
          <p:nvPr>
            <p:ph type="title"/>
          </p:nvPr>
        </p:nvSpPr>
        <p:spPr/>
        <p:txBody>
          <a:bodyPr/>
          <a:lstStyle/>
          <a:p>
            <a:r>
              <a:rPr lang="en-US" b="0" i="0" dirty="0">
                <a:solidFill>
                  <a:srgbClr val="3A3A3A"/>
                </a:solidFill>
                <a:effectLst/>
                <a:latin typeface="-apple-system"/>
              </a:rPr>
              <a:t>Observer Design Pattern</a:t>
            </a:r>
            <a:endParaRPr lang="en-US" dirty="0"/>
          </a:p>
        </p:txBody>
      </p:sp>
      <p:sp>
        <p:nvSpPr>
          <p:cNvPr id="3" name="Content Placeholder 2">
            <a:extLst>
              <a:ext uri="{FF2B5EF4-FFF2-40B4-BE49-F238E27FC236}">
                <a16:creationId xmlns:a16="http://schemas.microsoft.com/office/drawing/2014/main" id="{C28BDDE7-563C-5AC6-3BFC-804CFB1A8001}"/>
              </a:ext>
            </a:extLst>
          </p:cNvPr>
          <p:cNvSpPr>
            <a:spLocks noGrp="1"/>
          </p:cNvSpPr>
          <p:nvPr>
            <p:ph idx="1"/>
          </p:nvPr>
        </p:nvSpPr>
        <p:spPr/>
        <p:txBody>
          <a:bodyPr>
            <a:normAutofit fontScale="92500" lnSpcReduction="20000"/>
          </a:bodyPr>
          <a:lstStyle/>
          <a:p>
            <a:r>
              <a:rPr lang="en-US" b="1" i="0" dirty="0">
                <a:solidFill>
                  <a:srgbClr val="000000"/>
                </a:solidFill>
                <a:effectLst/>
                <a:latin typeface="arial" panose="020B0604020202020204" pitchFamily="34" charset="0"/>
              </a:rPr>
              <a:t>Defines a one-to-many dependency between objects so that when one object changes state, all its dependents are notified and updated automatically</a:t>
            </a:r>
            <a:endParaRPr lang="en-US" b="1"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It </a:t>
            </a:r>
            <a:r>
              <a:rPr lang="en-US" b="0" i="0" dirty="0">
                <a:solidFill>
                  <a:srgbClr val="000000"/>
                </a:solidFill>
                <a:effectLst/>
                <a:latin typeface="arial" panose="020B0604020202020204" pitchFamily="34" charset="0"/>
              </a:rPr>
              <a:t>used for implementing distributed event-handling systems where an object needs to notify other objects about its state changes without knowing who these objects are</a:t>
            </a:r>
            <a:endParaRPr lang="en-US" b="1" i="0" dirty="0">
              <a:solidFill>
                <a:srgbClr val="000000"/>
              </a:solidFill>
              <a:effectLst/>
              <a:latin typeface="arial" panose="020B0604020202020204" pitchFamily="34" charset="0"/>
            </a:endParaRPr>
          </a:p>
          <a:p>
            <a:r>
              <a:rPr lang="en-US" b="1" dirty="0">
                <a:solidFill>
                  <a:srgbClr val="000000"/>
                </a:solidFill>
                <a:latin typeface="arial" panose="020B0604020202020204" pitchFamily="34" charset="0"/>
              </a:rPr>
              <a:t>I</a:t>
            </a:r>
            <a:r>
              <a:rPr lang="en-US" b="0" i="0" dirty="0">
                <a:solidFill>
                  <a:srgbClr val="000000"/>
                </a:solidFill>
                <a:effectLst/>
                <a:latin typeface="arial" panose="020B0604020202020204" pitchFamily="34" charset="0"/>
              </a:rPr>
              <a:t>n the Observer Design Pattern, an object (called a Subject) maintains a list of its dependents (called Observers)</a:t>
            </a:r>
            <a:endParaRPr lang="en-US" b="1" dirty="0">
              <a:solidFill>
                <a:srgbClr val="000000"/>
              </a:solidFill>
              <a:latin typeface="arial" panose="020B0604020202020204" pitchFamily="34" charset="0"/>
            </a:endParaRPr>
          </a:p>
          <a:p>
            <a:r>
              <a:rPr lang="en-US" b="0" i="0" dirty="0">
                <a:solidFill>
                  <a:srgbClr val="000000"/>
                </a:solidFill>
                <a:effectLst/>
                <a:latin typeface="arial" panose="020B0604020202020204" pitchFamily="34" charset="0"/>
              </a:rPr>
              <a:t>It notifies them automatically whenever any state changes by calling one of their methods</a:t>
            </a:r>
          </a:p>
          <a:p>
            <a:r>
              <a:rPr lang="en-US" b="0" i="0" dirty="0">
                <a:solidFill>
                  <a:srgbClr val="000000"/>
                </a:solidFill>
                <a:effectLst/>
                <a:latin typeface="arial" panose="020B0604020202020204" pitchFamily="34" charset="0"/>
              </a:rPr>
              <a:t>The Other names of this pattern are Producer/Consumer and Publish/Subscribe</a:t>
            </a:r>
            <a:endParaRPr lang="en-US" dirty="0"/>
          </a:p>
        </p:txBody>
      </p:sp>
    </p:spTree>
    <p:extLst>
      <p:ext uri="{BB962C8B-B14F-4D97-AF65-F5344CB8AC3E}">
        <p14:creationId xmlns:p14="http://schemas.microsoft.com/office/powerpoint/2010/main" val="528851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F9037A-0631-CC20-A71A-6D68CA7D989D}"/>
              </a:ext>
            </a:extLst>
          </p:cNvPr>
          <p:cNvSpPr>
            <a:spLocks noGrp="1"/>
          </p:cNvSpPr>
          <p:nvPr>
            <p:ph type="title"/>
          </p:nvPr>
        </p:nvSpPr>
        <p:spPr>
          <a:xfrm>
            <a:off x="1046746" y="586822"/>
            <a:ext cx="3560252" cy="1645920"/>
          </a:xfrm>
        </p:spPr>
        <p:txBody>
          <a:bodyPr>
            <a:normAutofit/>
          </a:bodyPr>
          <a:lstStyle/>
          <a:p>
            <a:pPr fontAlgn="base">
              <a:spcAft>
                <a:spcPts val="1500"/>
              </a:spcAft>
            </a:pPr>
            <a:r>
              <a:rPr lang="en-US" sz="3200" b="1" i="0" dirty="0">
                <a:effectLst/>
                <a:latin typeface="arial" panose="020B0604020202020204" pitchFamily="34" charset="0"/>
              </a:rPr>
              <a:t>How Does the Observer Design Pattern Work?</a:t>
            </a:r>
            <a:endParaRPr lang="en-US" sz="3200" dirty="0"/>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44CF59D-DB75-0324-5055-5CA74AA28FB9}"/>
              </a:ext>
            </a:extLst>
          </p:cNvPr>
          <p:cNvSpPr>
            <a:spLocks noGrp="1"/>
          </p:cNvSpPr>
          <p:nvPr>
            <p:ph idx="1"/>
          </p:nvPr>
        </p:nvSpPr>
        <p:spPr>
          <a:xfrm>
            <a:off x="5351164" y="586822"/>
            <a:ext cx="6002636" cy="1645920"/>
          </a:xfrm>
        </p:spPr>
        <p:txBody>
          <a:bodyPr anchor="ctr">
            <a:normAutofit/>
          </a:bodyPr>
          <a:lstStyle/>
          <a:p>
            <a:pPr fontAlgn="base">
              <a:buFont typeface="+mj-lt"/>
              <a:buAutoNum type="arabicPeriod"/>
            </a:pPr>
            <a:r>
              <a:rPr lang="en-US" sz="2000" b="1" i="0" dirty="0">
                <a:effectLst/>
                <a:latin typeface="arial" panose="020B0604020202020204" pitchFamily="34" charset="0"/>
              </a:rPr>
              <a:t>Subject: </a:t>
            </a:r>
            <a:r>
              <a:rPr lang="en-US" sz="2000" b="0" i="0" dirty="0">
                <a:effectLst/>
                <a:latin typeface="arial" panose="020B0604020202020204" pitchFamily="34" charset="0"/>
              </a:rPr>
              <a:t>They are also called Publishers. When a change occurs to a subject, it should notify all its Subscribers/Observers.</a:t>
            </a:r>
            <a:endParaRPr lang="en-US" sz="2000" b="0" i="0" dirty="0">
              <a:effectLst/>
              <a:latin typeface="-apple-system"/>
            </a:endParaRPr>
          </a:p>
          <a:p>
            <a:pPr fontAlgn="base">
              <a:buFont typeface="+mj-lt"/>
              <a:buAutoNum type="arabicPeriod"/>
            </a:pPr>
            <a:r>
              <a:rPr lang="en-US" sz="2000" b="1" i="0" dirty="0">
                <a:effectLst/>
                <a:latin typeface="arial" panose="020B0604020202020204" pitchFamily="34" charset="0"/>
              </a:rPr>
              <a:t>Observers: </a:t>
            </a:r>
            <a:r>
              <a:rPr lang="en-US" sz="2000" b="0" i="0" dirty="0">
                <a:effectLst/>
                <a:latin typeface="arial" panose="020B0604020202020204" pitchFamily="34" charset="0"/>
              </a:rPr>
              <a:t>They are also called subscribers. They listen to the changes in the subjects.</a:t>
            </a:r>
            <a:endParaRPr lang="en-US" sz="2000" b="0" i="0" dirty="0">
              <a:effectLst/>
              <a:latin typeface="-apple-system"/>
            </a:endParaRPr>
          </a:p>
          <a:p>
            <a:endParaRPr lang="en-US" sz="2000" dirty="0"/>
          </a:p>
        </p:txBody>
      </p:sp>
      <p:pic>
        <p:nvPicPr>
          <p:cNvPr id="4" name="Picture 3">
            <a:extLst>
              <a:ext uri="{FF2B5EF4-FFF2-40B4-BE49-F238E27FC236}">
                <a16:creationId xmlns:a16="http://schemas.microsoft.com/office/drawing/2014/main" id="{A4018458-CA28-A5B2-A877-27A10DCED000}"/>
              </a:ext>
            </a:extLst>
          </p:cNvPr>
          <p:cNvPicPr>
            <a:picLocks noChangeAspect="1"/>
          </p:cNvPicPr>
          <p:nvPr/>
        </p:nvPicPr>
        <p:blipFill>
          <a:blip r:embed="rId2"/>
          <a:stretch>
            <a:fillRect/>
          </a:stretch>
        </p:blipFill>
        <p:spPr>
          <a:xfrm>
            <a:off x="557784" y="2843132"/>
            <a:ext cx="11164824" cy="3265712"/>
          </a:xfrm>
          <a:prstGeom prst="rect">
            <a:avLst/>
          </a:prstGeom>
        </p:spPr>
      </p:pic>
    </p:spTree>
    <p:extLst>
      <p:ext uri="{BB962C8B-B14F-4D97-AF65-F5344CB8AC3E}">
        <p14:creationId xmlns:p14="http://schemas.microsoft.com/office/powerpoint/2010/main" val="2329959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25E9-B960-574C-62C2-230DCD7AB8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fontAlgn="base">
              <a:spcAft>
                <a:spcPts val="1500"/>
              </a:spcAft>
            </a:pPr>
            <a:r>
              <a:rPr lang="en-US" sz="2800" b="1" i="0" kern="1200">
                <a:solidFill>
                  <a:srgbClr val="FFFFFF"/>
                </a:solidFill>
                <a:effectLst/>
                <a:latin typeface="+mj-lt"/>
                <a:ea typeface="+mj-ea"/>
                <a:cs typeface="+mj-cs"/>
              </a:rPr>
              <a:t>Real-Time Example to Understand Observer Design Pattern</a:t>
            </a:r>
            <a:endParaRPr lang="en-US" sz="2800" kern="120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888E1B6F-11C7-BF05-5EEA-799CEA345E62}"/>
              </a:ext>
            </a:extLst>
          </p:cNvPr>
          <p:cNvPicPr>
            <a:picLocks noGrp="1" noChangeAspect="1"/>
          </p:cNvPicPr>
          <p:nvPr>
            <p:ph idx="1"/>
          </p:nvPr>
        </p:nvPicPr>
        <p:blipFill>
          <a:blip r:embed="rId2"/>
          <a:stretch>
            <a:fillRect/>
          </a:stretch>
        </p:blipFill>
        <p:spPr>
          <a:xfrm>
            <a:off x="4360985" y="673240"/>
            <a:ext cx="7546312" cy="5657221"/>
          </a:xfrm>
          <a:prstGeom prst="rect">
            <a:avLst/>
          </a:prstGeom>
        </p:spPr>
      </p:pic>
    </p:spTree>
    <p:extLst>
      <p:ext uri="{BB962C8B-B14F-4D97-AF65-F5344CB8AC3E}">
        <p14:creationId xmlns:p14="http://schemas.microsoft.com/office/powerpoint/2010/main" val="454233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E9EB-3DB9-29AD-1959-D239CB9BAB2F}"/>
              </a:ext>
            </a:extLst>
          </p:cNvPr>
          <p:cNvSpPr>
            <a:spLocks noGrp="1"/>
          </p:cNvSpPr>
          <p:nvPr>
            <p:ph type="title"/>
          </p:nvPr>
        </p:nvSpPr>
        <p:spPr/>
        <p:txBody>
          <a:bodyPr/>
          <a:lstStyle/>
          <a:p>
            <a:r>
              <a:rPr lang="en-US" dirty="0"/>
              <a:t>UML - Observer</a:t>
            </a:r>
          </a:p>
        </p:txBody>
      </p:sp>
      <p:pic>
        <p:nvPicPr>
          <p:cNvPr id="4" name="Content Placeholder 3">
            <a:extLst>
              <a:ext uri="{FF2B5EF4-FFF2-40B4-BE49-F238E27FC236}">
                <a16:creationId xmlns:a16="http://schemas.microsoft.com/office/drawing/2014/main" id="{35F11B6E-BC8D-98E3-1704-98E0BC073B1D}"/>
              </a:ext>
            </a:extLst>
          </p:cNvPr>
          <p:cNvPicPr>
            <a:picLocks noGrp="1" noChangeAspect="1"/>
          </p:cNvPicPr>
          <p:nvPr>
            <p:ph idx="1"/>
          </p:nvPr>
        </p:nvPicPr>
        <p:blipFill>
          <a:blip r:embed="rId2"/>
          <a:stretch>
            <a:fillRect/>
          </a:stretch>
        </p:blipFill>
        <p:spPr>
          <a:xfrm>
            <a:off x="2087437" y="1825625"/>
            <a:ext cx="8017126" cy="4351338"/>
          </a:xfrm>
          <a:prstGeom prst="rect">
            <a:avLst/>
          </a:prstGeom>
        </p:spPr>
      </p:pic>
    </p:spTree>
    <p:extLst>
      <p:ext uri="{BB962C8B-B14F-4D97-AF65-F5344CB8AC3E}">
        <p14:creationId xmlns:p14="http://schemas.microsoft.com/office/powerpoint/2010/main" val="2864774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C4395B-AA6C-4CD2-96FC-A02E8990EE96}"/>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b="1" i="0" kern="1200">
                <a:solidFill>
                  <a:schemeClr val="tx1"/>
                </a:solidFill>
                <a:effectLst/>
                <a:latin typeface="+mj-lt"/>
                <a:ea typeface="+mj-ea"/>
                <a:cs typeface="+mj-cs"/>
              </a:rPr>
              <a:t>State Design Pattern</a:t>
            </a:r>
            <a:endParaRPr lang="en-US" sz="6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5CAFC98-6558-8640-437B-BE227B31E19E}"/>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b="1" i="0" kern="1200">
                <a:solidFill>
                  <a:schemeClr val="tx1"/>
                </a:solidFill>
                <a:effectLst/>
                <a:latin typeface="+mn-lt"/>
                <a:ea typeface="+mn-ea"/>
                <a:cs typeface="+mn-cs"/>
              </a:rPr>
              <a:t>State Design Pattern allows an object to alter its behavior when its internal state changes.</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29627549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3" name="Straight Connector 3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0BFA1-6AF8-20FC-6F2F-71EBA0E614D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fontAlgn="base">
              <a:spcAft>
                <a:spcPts val="1500"/>
              </a:spcAft>
            </a:pPr>
            <a:r>
              <a:rPr lang="en-US" sz="4000" b="1" i="0">
                <a:effectLst/>
              </a:rPr>
              <a:t>Example to Understand State Design Pattern</a:t>
            </a:r>
            <a:endParaRPr lang="en-US" sz="4000"/>
          </a:p>
        </p:txBody>
      </p:sp>
      <p:pic>
        <p:nvPicPr>
          <p:cNvPr id="5" name="Picture 4">
            <a:extLst>
              <a:ext uri="{FF2B5EF4-FFF2-40B4-BE49-F238E27FC236}">
                <a16:creationId xmlns:a16="http://schemas.microsoft.com/office/drawing/2014/main" id="{BBCE4F68-C6A6-6C10-EF94-4C7C7E4EAC41}"/>
              </a:ext>
            </a:extLst>
          </p:cNvPr>
          <p:cNvPicPr>
            <a:picLocks noChangeAspect="1"/>
          </p:cNvPicPr>
          <p:nvPr/>
        </p:nvPicPr>
        <p:blipFill>
          <a:blip r:embed="rId2"/>
          <a:stretch>
            <a:fillRect/>
          </a:stretch>
        </p:blipFill>
        <p:spPr>
          <a:xfrm>
            <a:off x="897717" y="1353346"/>
            <a:ext cx="5069590" cy="1634942"/>
          </a:xfrm>
          <a:prstGeom prst="rect">
            <a:avLst/>
          </a:prstGeom>
        </p:spPr>
      </p:pic>
      <p:pic>
        <p:nvPicPr>
          <p:cNvPr id="4" name="Content Placeholder 3">
            <a:extLst>
              <a:ext uri="{FF2B5EF4-FFF2-40B4-BE49-F238E27FC236}">
                <a16:creationId xmlns:a16="http://schemas.microsoft.com/office/drawing/2014/main" id="{A6EAEE5F-00D4-5DC2-0446-3EBDAEE009B9}"/>
              </a:ext>
            </a:extLst>
          </p:cNvPr>
          <p:cNvPicPr>
            <a:picLocks noGrp="1" noChangeAspect="1"/>
          </p:cNvPicPr>
          <p:nvPr>
            <p:ph idx="1"/>
          </p:nvPr>
        </p:nvPicPr>
        <p:blipFill>
          <a:blip r:embed="rId3"/>
          <a:stretch>
            <a:fillRect/>
          </a:stretch>
        </p:blipFill>
        <p:spPr>
          <a:xfrm>
            <a:off x="6228507" y="1347628"/>
            <a:ext cx="5065776" cy="1646377"/>
          </a:xfrm>
          <a:prstGeom prst="rect">
            <a:avLst/>
          </a:prstGeom>
        </p:spPr>
      </p:pic>
    </p:spTree>
    <p:extLst>
      <p:ext uri="{BB962C8B-B14F-4D97-AF65-F5344CB8AC3E}">
        <p14:creationId xmlns:p14="http://schemas.microsoft.com/office/powerpoint/2010/main" val="89208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1CC4-CB76-BA67-9D38-C2427C17EC0D}"/>
              </a:ext>
            </a:extLst>
          </p:cNvPr>
          <p:cNvSpPr>
            <a:spLocks noGrp="1"/>
          </p:cNvSpPr>
          <p:nvPr>
            <p:ph type="title"/>
          </p:nvPr>
        </p:nvSpPr>
        <p:spPr/>
        <p:txBody>
          <a:bodyPr/>
          <a:lstStyle/>
          <a:p>
            <a:r>
              <a:rPr lang="en-US" b="0" i="0" dirty="0">
                <a:solidFill>
                  <a:srgbClr val="3A3A3A"/>
                </a:solidFill>
                <a:effectLst/>
                <a:latin typeface="-apple-system"/>
              </a:rPr>
              <a:t>Factory Design Pattern</a:t>
            </a:r>
            <a:endParaRPr lang="en-US" dirty="0"/>
          </a:p>
        </p:txBody>
      </p:sp>
      <p:sp>
        <p:nvSpPr>
          <p:cNvPr id="3" name="Content Placeholder 2">
            <a:extLst>
              <a:ext uri="{FF2B5EF4-FFF2-40B4-BE49-F238E27FC236}">
                <a16:creationId xmlns:a16="http://schemas.microsoft.com/office/drawing/2014/main" id="{7A7C7C1F-1289-0EBD-42EA-29B2DC1E81C6}"/>
              </a:ext>
            </a:extLst>
          </p:cNvPr>
          <p:cNvSpPr>
            <a:spLocks noGrp="1"/>
          </p:cNvSpPr>
          <p:nvPr>
            <p:ph idx="1"/>
          </p:nvPr>
        </p:nvSpPr>
        <p:spPr/>
        <p:txBody>
          <a:bodyPr/>
          <a:lstStyle/>
          <a:p>
            <a:r>
              <a:rPr lang="en-US" b="1" dirty="0">
                <a:solidFill>
                  <a:srgbClr val="3A3A3A"/>
                </a:solidFill>
                <a:latin typeface="arial" panose="020B0604020202020204" pitchFamily="34" charset="0"/>
              </a:rPr>
              <a:t>A</a:t>
            </a:r>
            <a:r>
              <a:rPr lang="en-US" b="1" i="0" dirty="0">
                <a:solidFill>
                  <a:srgbClr val="3A3A3A"/>
                </a:solidFill>
                <a:effectLst/>
                <a:latin typeface="arial" panose="020B0604020202020204" pitchFamily="34" charset="0"/>
              </a:rPr>
              <a:t> factory is an object used to create other objects. </a:t>
            </a:r>
          </a:p>
          <a:p>
            <a:r>
              <a:rPr lang="en-US" b="1" i="0" dirty="0">
                <a:solidFill>
                  <a:srgbClr val="3A3A3A"/>
                </a:solidFill>
                <a:effectLst/>
                <a:latin typeface="arial" panose="020B0604020202020204" pitchFamily="34" charset="0"/>
              </a:rPr>
              <a:t>In technical terms, a factory is a class with a method. </a:t>
            </a:r>
          </a:p>
          <a:p>
            <a:r>
              <a:rPr lang="en-US" b="1" i="0" dirty="0">
                <a:solidFill>
                  <a:srgbClr val="3A3A3A"/>
                </a:solidFill>
                <a:effectLst/>
                <a:latin typeface="arial" panose="020B0604020202020204" pitchFamily="34" charset="0"/>
              </a:rPr>
              <a:t>That method creates and returns</a:t>
            </a:r>
            <a:r>
              <a:rPr lang="en-US" b="1" i="0" dirty="0">
                <a:solidFill>
                  <a:srgbClr val="000000"/>
                </a:solidFill>
                <a:effectLst/>
                <a:latin typeface="arial" panose="020B0604020202020204" pitchFamily="34" charset="0"/>
              </a:rPr>
              <a:t> different objects based on the received input parameter</a:t>
            </a:r>
            <a:endParaRPr lang="en-US" dirty="0"/>
          </a:p>
        </p:txBody>
      </p:sp>
    </p:spTree>
    <p:extLst>
      <p:ext uri="{BB962C8B-B14F-4D97-AF65-F5344CB8AC3E}">
        <p14:creationId xmlns:p14="http://schemas.microsoft.com/office/powerpoint/2010/main" val="137592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10BD-B8EE-331B-A77A-BD4E1FE758AD}"/>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Understanding State Design Pattern With Real-Time Example:</a:t>
            </a:r>
            <a:endParaRPr lang="en-US" dirty="0"/>
          </a:p>
        </p:txBody>
      </p:sp>
      <p:pic>
        <p:nvPicPr>
          <p:cNvPr id="4" name="Content Placeholder 3">
            <a:extLst>
              <a:ext uri="{FF2B5EF4-FFF2-40B4-BE49-F238E27FC236}">
                <a16:creationId xmlns:a16="http://schemas.microsoft.com/office/drawing/2014/main" id="{750B90A3-9896-A97B-D77B-91C5BCCC36F5}"/>
              </a:ext>
            </a:extLst>
          </p:cNvPr>
          <p:cNvPicPr>
            <a:picLocks noGrp="1" noChangeAspect="1"/>
          </p:cNvPicPr>
          <p:nvPr>
            <p:ph idx="1"/>
          </p:nvPr>
        </p:nvPicPr>
        <p:blipFill>
          <a:blip r:embed="rId2"/>
          <a:stretch>
            <a:fillRect/>
          </a:stretch>
        </p:blipFill>
        <p:spPr>
          <a:xfrm>
            <a:off x="1457325" y="1934369"/>
            <a:ext cx="9277350" cy="4133850"/>
          </a:xfrm>
          <a:prstGeom prst="rect">
            <a:avLst/>
          </a:prstGeom>
        </p:spPr>
      </p:pic>
    </p:spTree>
    <p:extLst>
      <p:ext uri="{BB962C8B-B14F-4D97-AF65-F5344CB8AC3E}">
        <p14:creationId xmlns:p14="http://schemas.microsoft.com/office/powerpoint/2010/main" val="4047682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93B7-600C-3510-F50A-47489A9C2393}"/>
              </a:ext>
            </a:extLst>
          </p:cNvPr>
          <p:cNvSpPr>
            <a:spLocks noGrp="1"/>
          </p:cNvSpPr>
          <p:nvPr>
            <p:ph type="title"/>
          </p:nvPr>
        </p:nvSpPr>
        <p:spPr/>
        <p:txBody>
          <a:bodyPr/>
          <a:lstStyle/>
          <a:p>
            <a:r>
              <a:rPr lang="en-US" dirty="0"/>
              <a:t>UML – State Design</a:t>
            </a:r>
          </a:p>
        </p:txBody>
      </p:sp>
      <p:pic>
        <p:nvPicPr>
          <p:cNvPr id="4" name="Content Placeholder 3">
            <a:extLst>
              <a:ext uri="{FF2B5EF4-FFF2-40B4-BE49-F238E27FC236}">
                <a16:creationId xmlns:a16="http://schemas.microsoft.com/office/drawing/2014/main" id="{5CA36FEB-3DEA-D185-BB17-6EE239A31973}"/>
              </a:ext>
            </a:extLst>
          </p:cNvPr>
          <p:cNvPicPr>
            <a:picLocks noGrp="1" noChangeAspect="1"/>
          </p:cNvPicPr>
          <p:nvPr>
            <p:ph idx="1"/>
          </p:nvPr>
        </p:nvPicPr>
        <p:blipFill>
          <a:blip r:embed="rId2"/>
          <a:stretch>
            <a:fillRect/>
          </a:stretch>
        </p:blipFill>
        <p:spPr>
          <a:xfrm>
            <a:off x="2452687" y="1939131"/>
            <a:ext cx="7286625" cy="4124325"/>
          </a:xfrm>
          <a:prstGeom prst="rect">
            <a:avLst/>
          </a:prstGeom>
        </p:spPr>
      </p:pic>
    </p:spTree>
    <p:extLst>
      <p:ext uri="{BB962C8B-B14F-4D97-AF65-F5344CB8AC3E}">
        <p14:creationId xmlns:p14="http://schemas.microsoft.com/office/powerpoint/2010/main" val="1697793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556-082B-39C2-1283-68AC2AB5EC8C}"/>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State Design Pattern Real-Time Example: Vending Machine</a:t>
            </a:r>
            <a:endParaRPr lang="en-US" dirty="0"/>
          </a:p>
        </p:txBody>
      </p:sp>
      <p:pic>
        <p:nvPicPr>
          <p:cNvPr id="4" name="Content Placeholder 3">
            <a:extLst>
              <a:ext uri="{FF2B5EF4-FFF2-40B4-BE49-F238E27FC236}">
                <a16:creationId xmlns:a16="http://schemas.microsoft.com/office/drawing/2014/main" id="{E04C05BE-A538-A969-CB78-0658EA9B5B57}"/>
              </a:ext>
            </a:extLst>
          </p:cNvPr>
          <p:cNvPicPr>
            <a:picLocks noGrp="1" noChangeAspect="1"/>
          </p:cNvPicPr>
          <p:nvPr>
            <p:ph idx="1"/>
          </p:nvPr>
        </p:nvPicPr>
        <p:blipFill>
          <a:blip r:embed="rId2"/>
          <a:stretch>
            <a:fillRect/>
          </a:stretch>
        </p:blipFill>
        <p:spPr>
          <a:xfrm>
            <a:off x="1685925" y="2162969"/>
            <a:ext cx="8820150" cy="3676650"/>
          </a:xfrm>
          <a:prstGeom prst="rect">
            <a:avLst/>
          </a:prstGeom>
        </p:spPr>
      </p:pic>
    </p:spTree>
    <p:extLst>
      <p:ext uri="{BB962C8B-B14F-4D97-AF65-F5344CB8AC3E}">
        <p14:creationId xmlns:p14="http://schemas.microsoft.com/office/powerpoint/2010/main" val="4153957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BA0E7-49D2-66A3-5D8D-1771C4D853F7}"/>
              </a:ext>
            </a:extLst>
          </p:cNvPr>
          <p:cNvSpPr>
            <a:spLocks noGrp="1"/>
          </p:cNvSpPr>
          <p:nvPr>
            <p:ph type="title"/>
          </p:nvPr>
        </p:nvSpPr>
        <p:spPr>
          <a:xfrm>
            <a:off x="1043631" y="809898"/>
            <a:ext cx="9942716" cy="1554480"/>
          </a:xfrm>
        </p:spPr>
        <p:txBody>
          <a:bodyPr anchor="ctr">
            <a:normAutofit/>
          </a:bodyPr>
          <a:lstStyle/>
          <a:p>
            <a:r>
              <a:rPr lang="en-US" sz="4800" b="1" i="0">
                <a:effectLst/>
                <a:latin typeface="arial" panose="020B0604020202020204" pitchFamily="34" charset="0"/>
              </a:rPr>
              <a:t>Strategy Design Pattern</a:t>
            </a:r>
            <a:endParaRPr lang="en-US" sz="4800"/>
          </a:p>
        </p:txBody>
      </p:sp>
      <p:sp>
        <p:nvSpPr>
          <p:cNvPr id="3" name="Content Placeholder 2">
            <a:extLst>
              <a:ext uri="{FF2B5EF4-FFF2-40B4-BE49-F238E27FC236}">
                <a16:creationId xmlns:a16="http://schemas.microsoft.com/office/drawing/2014/main" id="{B201157C-B72F-5D54-B1B3-1167F1DC2987}"/>
              </a:ext>
            </a:extLst>
          </p:cNvPr>
          <p:cNvSpPr>
            <a:spLocks noGrp="1"/>
          </p:cNvSpPr>
          <p:nvPr>
            <p:ph idx="1"/>
          </p:nvPr>
        </p:nvSpPr>
        <p:spPr>
          <a:xfrm>
            <a:off x="1045028" y="3017522"/>
            <a:ext cx="9941319" cy="3124658"/>
          </a:xfrm>
        </p:spPr>
        <p:txBody>
          <a:bodyPr anchor="ctr">
            <a:normAutofit/>
          </a:bodyPr>
          <a:lstStyle/>
          <a:p>
            <a:r>
              <a:rPr lang="en-US" sz="2400" b="1">
                <a:latin typeface="arial" panose="020B0604020202020204" pitchFamily="34" charset="0"/>
              </a:rPr>
              <a:t>D</a:t>
            </a:r>
            <a:r>
              <a:rPr lang="en-US" sz="2400" b="1" i="0">
                <a:effectLst/>
                <a:latin typeface="arial" panose="020B0604020202020204" pitchFamily="34" charset="0"/>
              </a:rPr>
              <a:t>efine a family of algorithms, encapsulate each one, and make them interchangeable. Strategy lets the algorithm vary independently from clients that use it</a:t>
            </a:r>
            <a:r>
              <a:rPr lang="en-US" sz="2400" b="0" i="0">
                <a:effectLst/>
                <a:latin typeface="arial" panose="020B0604020202020204" pitchFamily="34" charset="0"/>
              </a:rPr>
              <a:t>.</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916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BEB4C-C3F5-5C90-4FB8-C6AC682A756E}"/>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fontAlgn="base">
              <a:spcAft>
                <a:spcPts val="1500"/>
              </a:spcAft>
            </a:pPr>
            <a:r>
              <a:rPr lang="en-US" sz="4100" b="1" i="0" kern="1200">
                <a:solidFill>
                  <a:schemeClr val="tx1"/>
                </a:solidFill>
                <a:effectLst/>
                <a:latin typeface="+mj-lt"/>
                <a:ea typeface="+mj-ea"/>
                <a:cs typeface="+mj-cs"/>
              </a:rPr>
              <a:t>Example to Understand Strategy Design Pattern</a:t>
            </a:r>
            <a:endParaRPr lang="en-US" sz="41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6CCF7E-C086-6B43-6AAE-71C47D2D1961}"/>
              </a:ext>
            </a:extLst>
          </p:cNvPr>
          <p:cNvSpPr txBox="1"/>
          <p:nvPr/>
        </p:nvSpPr>
        <p:spPr>
          <a:xfrm>
            <a:off x="793661" y="2599509"/>
            <a:ext cx="4530898" cy="363945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800" b="0" i="0" dirty="0">
                <a:effectLst/>
              </a:rPr>
              <a:t>As per the Strategy Design Pattern, the client will decide which solution should be used only at runtime. So, the client will decide whether to use Solution 1 to achieve the task, Solution 2 to achieve the task, or Solution 3 to achieve the task only at run time</a:t>
            </a:r>
            <a:endParaRPr lang="en-US" sz="2800" dirty="0"/>
          </a:p>
        </p:txBody>
      </p:sp>
      <p:pic>
        <p:nvPicPr>
          <p:cNvPr id="4" name="Content Placeholder 3">
            <a:extLst>
              <a:ext uri="{FF2B5EF4-FFF2-40B4-BE49-F238E27FC236}">
                <a16:creationId xmlns:a16="http://schemas.microsoft.com/office/drawing/2014/main" id="{AD475495-84E9-F8E5-7537-557B4DCDAA17}"/>
              </a:ext>
            </a:extLst>
          </p:cNvPr>
          <p:cNvPicPr>
            <a:picLocks noGrp="1" noChangeAspect="1"/>
          </p:cNvPicPr>
          <p:nvPr>
            <p:ph idx="1"/>
          </p:nvPr>
        </p:nvPicPr>
        <p:blipFill>
          <a:blip r:embed="rId2"/>
          <a:stretch>
            <a:fillRect/>
          </a:stretch>
        </p:blipFill>
        <p:spPr>
          <a:xfrm>
            <a:off x="5911532" y="3349949"/>
            <a:ext cx="5150277" cy="1982856"/>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710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0BC2-EF1C-ECB9-0D07-E8629FAC810C}"/>
              </a:ext>
            </a:extLst>
          </p:cNvPr>
          <p:cNvSpPr>
            <a:spLocks noGrp="1"/>
          </p:cNvSpPr>
          <p:nvPr>
            <p:ph type="title"/>
          </p:nvPr>
        </p:nvSpPr>
        <p:spPr/>
        <p:txBody>
          <a:bodyPr>
            <a:normAutofit/>
          </a:bodyPr>
          <a:lstStyle/>
          <a:p>
            <a:pPr fontAlgn="base">
              <a:spcAft>
                <a:spcPts val="1500"/>
              </a:spcAft>
            </a:pPr>
            <a:r>
              <a:rPr lang="en-US" b="1" i="0" dirty="0">
                <a:solidFill>
                  <a:srgbClr val="000000"/>
                </a:solidFill>
                <a:effectLst/>
                <a:latin typeface="arial" panose="020B0604020202020204" pitchFamily="34" charset="0"/>
              </a:rPr>
              <a:t>Understanding the Strategy Design Pattern with Real-time Example:</a:t>
            </a:r>
            <a:endParaRPr lang="en-US" dirty="0"/>
          </a:p>
        </p:txBody>
      </p:sp>
      <p:pic>
        <p:nvPicPr>
          <p:cNvPr id="4" name="Content Placeholder 3">
            <a:extLst>
              <a:ext uri="{FF2B5EF4-FFF2-40B4-BE49-F238E27FC236}">
                <a16:creationId xmlns:a16="http://schemas.microsoft.com/office/drawing/2014/main" id="{A4EB200B-3D65-345D-70AC-A1E72591C1A3}"/>
              </a:ext>
            </a:extLst>
          </p:cNvPr>
          <p:cNvPicPr>
            <a:picLocks noGrp="1" noChangeAspect="1"/>
          </p:cNvPicPr>
          <p:nvPr>
            <p:ph idx="1"/>
          </p:nvPr>
        </p:nvPicPr>
        <p:blipFill>
          <a:blip r:embed="rId2"/>
          <a:stretch>
            <a:fillRect/>
          </a:stretch>
        </p:blipFill>
        <p:spPr>
          <a:xfrm>
            <a:off x="1041090" y="2019718"/>
            <a:ext cx="10432589" cy="4089679"/>
          </a:xfrm>
          <a:prstGeom prst="rect">
            <a:avLst/>
          </a:prstGeom>
        </p:spPr>
      </p:pic>
    </p:spTree>
    <p:extLst>
      <p:ext uri="{BB962C8B-B14F-4D97-AF65-F5344CB8AC3E}">
        <p14:creationId xmlns:p14="http://schemas.microsoft.com/office/powerpoint/2010/main" val="2859960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23DC-1189-49EC-E539-C6AB7AE86B34}"/>
              </a:ext>
            </a:extLst>
          </p:cNvPr>
          <p:cNvSpPr>
            <a:spLocks noGrp="1"/>
          </p:cNvSpPr>
          <p:nvPr>
            <p:ph type="title"/>
          </p:nvPr>
        </p:nvSpPr>
        <p:spPr/>
        <p:txBody>
          <a:bodyPr/>
          <a:lstStyle/>
          <a:p>
            <a:r>
              <a:rPr lang="en-US" dirty="0"/>
              <a:t>UML - strategy</a:t>
            </a:r>
          </a:p>
        </p:txBody>
      </p:sp>
      <p:pic>
        <p:nvPicPr>
          <p:cNvPr id="4" name="Content Placeholder 3">
            <a:extLst>
              <a:ext uri="{FF2B5EF4-FFF2-40B4-BE49-F238E27FC236}">
                <a16:creationId xmlns:a16="http://schemas.microsoft.com/office/drawing/2014/main" id="{AE0385D7-4F5C-7019-D914-FD017D586E62}"/>
              </a:ext>
            </a:extLst>
          </p:cNvPr>
          <p:cNvPicPr>
            <a:picLocks noGrp="1" noChangeAspect="1"/>
          </p:cNvPicPr>
          <p:nvPr>
            <p:ph idx="1"/>
          </p:nvPr>
        </p:nvPicPr>
        <p:blipFill>
          <a:blip r:embed="rId2"/>
          <a:stretch>
            <a:fillRect/>
          </a:stretch>
        </p:blipFill>
        <p:spPr>
          <a:xfrm>
            <a:off x="1947862" y="2010569"/>
            <a:ext cx="8296275" cy="3981450"/>
          </a:xfrm>
          <a:prstGeom prst="rect">
            <a:avLst/>
          </a:prstGeom>
        </p:spPr>
      </p:pic>
    </p:spTree>
    <p:extLst>
      <p:ext uri="{BB962C8B-B14F-4D97-AF65-F5344CB8AC3E}">
        <p14:creationId xmlns:p14="http://schemas.microsoft.com/office/powerpoint/2010/main" val="37856834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60A2-512D-D61C-FCC0-B873E9FE1439}"/>
              </a:ext>
            </a:extLst>
          </p:cNvPr>
          <p:cNvSpPr>
            <a:spLocks noGrp="1"/>
          </p:cNvSpPr>
          <p:nvPr>
            <p:ph type="title"/>
          </p:nvPr>
        </p:nvSpPr>
        <p:spPr/>
        <p:txBody>
          <a:bodyPr>
            <a:normAutofit/>
          </a:bodyPr>
          <a:lstStyle/>
          <a:p>
            <a:r>
              <a:rPr lang="en-US" sz="3600" b="1" i="0" dirty="0">
                <a:solidFill>
                  <a:srgbClr val="000000"/>
                </a:solidFill>
                <a:effectLst/>
                <a:latin typeface="arial" panose="020B0604020202020204" pitchFamily="34" charset="0"/>
              </a:rPr>
              <a:t>Template Method Design Pattern</a:t>
            </a:r>
            <a:endParaRPr lang="en-US" sz="3600" dirty="0"/>
          </a:p>
        </p:txBody>
      </p:sp>
      <p:sp>
        <p:nvSpPr>
          <p:cNvPr id="3" name="Content Placeholder 2">
            <a:extLst>
              <a:ext uri="{FF2B5EF4-FFF2-40B4-BE49-F238E27FC236}">
                <a16:creationId xmlns:a16="http://schemas.microsoft.com/office/drawing/2014/main" id="{8CA26E79-2930-3A32-7E6B-B5EB1A24CFD2}"/>
              </a:ext>
            </a:extLst>
          </p:cNvPr>
          <p:cNvSpPr>
            <a:spLocks noGrp="1"/>
          </p:cNvSpPr>
          <p:nvPr>
            <p:ph idx="1"/>
          </p:nvPr>
        </p:nvSpPr>
        <p:spPr/>
        <p:txBody>
          <a:bodyPr/>
          <a:lstStyle/>
          <a:p>
            <a:r>
              <a:rPr lang="en-US" b="1" dirty="0">
                <a:solidFill>
                  <a:srgbClr val="000000"/>
                </a:solidFill>
                <a:latin typeface="arial" panose="020B0604020202020204" pitchFamily="34" charset="0"/>
              </a:rPr>
              <a:t>A</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Template Method Design Pattern defines a sequence of steps of an algorithm and allows the subclasses to override the steps but is not allowed to change the sequence</a:t>
            </a:r>
            <a:r>
              <a:rPr lang="en-US" b="0" i="0"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1211959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0CC48-3958-AE52-FB76-07480E098D7E}"/>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fontAlgn="base">
              <a:spcAft>
                <a:spcPts val="1500"/>
              </a:spcAft>
            </a:pPr>
            <a:r>
              <a:rPr lang="en-US" sz="2800" b="1" i="0">
                <a:solidFill>
                  <a:srgbClr val="FFFFFF"/>
                </a:solidFill>
                <a:effectLst/>
              </a:rPr>
              <a:t>Example to Understand Template Method Design Pattern</a:t>
            </a:r>
            <a:endParaRPr lang="en-US" sz="2800">
              <a:solidFill>
                <a:srgbClr val="FFFFFF"/>
              </a:solidFill>
            </a:endParaRPr>
          </a:p>
        </p:txBody>
      </p:sp>
      <p:pic>
        <p:nvPicPr>
          <p:cNvPr id="4" name="Content Placeholder 3">
            <a:extLst>
              <a:ext uri="{FF2B5EF4-FFF2-40B4-BE49-F238E27FC236}">
                <a16:creationId xmlns:a16="http://schemas.microsoft.com/office/drawing/2014/main" id="{8E8BABA9-9480-6FAE-0BCE-C0ED2B32B18B}"/>
              </a:ext>
            </a:extLst>
          </p:cNvPr>
          <p:cNvPicPr>
            <a:picLocks noGrp="1" noChangeAspect="1"/>
          </p:cNvPicPr>
          <p:nvPr>
            <p:ph idx="1"/>
          </p:nvPr>
        </p:nvPicPr>
        <p:blipFill>
          <a:blip r:embed="rId2"/>
          <a:stretch>
            <a:fillRect/>
          </a:stretch>
        </p:blipFill>
        <p:spPr>
          <a:xfrm>
            <a:off x="115845" y="2280975"/>
            <a:ext cx="5730991" cy="3519977"/>
          </a:xfrm>
          <a:prstGeom prst="rect">
            <a:avLst/>
          </a:prstGeom>
        </p:spPr>
      </p:pic>
      <p:pic>
        <p:nvPicPr>
          <p:cNvPr id="5" name="Picture 4">
            <a:extLst>
              <a:ext uri="{FF2B5EF4-FFF2-40B4-BE49-F238E27FC236}">
                <a16:creationId xmlns:a16="http://schemas.microsoft.com/office/drawing/2014/main" id="{853B86D1-568D-6AF0-320E-324BD5163D2F}"/>
              </a:ext>
            </a:extLst>
          </p:cNvPr>
          <p:cNvPicPr>
            <a:picLocks noChangeAspect="1"/>
          </p:cNvPicPr>
          <p:nvPr/>
        </p:nvPicPr>
        <p:blipFill>
          <a:blip r:embed="rId3"/>
          <a:stretch>
            <a:fillRect/>
          </a:stretch>
        </p:blipFill>
        <p:spPr>
          <a:xfrm>
            <a:off x="6250075" y="2280976"/>
            <a:ext cx="5826080" cy="3519977"/>
          </a:xfrm>
          <a:prstGeom prst="rect">
            <a:avLst/>
          </a:prstGeom>
        </p:spPr>
      </p:pic>
    </p:spTree>
    <p:extLst>
      <p:ext uri="{BB962C8B-B14F-4D97-AF65-F5344CB8AC3E}">
        <p14:creationId xmlns:p14="http://schemas.microsoft.com/office/powerpoint/2010/main" val="9154414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4F429A3-3688-8062-A47B-59B90A069FFC}"/>
              </a:ext>
            </a:extLst>
          </p:cNvPr>
          <p:cNvPicPr>
            <a:picLocks noGrp="1" noChangeAspect="1"/>
          </p:cNvPicPr>
          <p:nvPr>
            <p:ph idx="1"/>
          </p:nvPr>
        </p:nvPicPr>
        <p:blipFill>
          <a:blip r:embed="rId2"/>
          <a:stretch>
            <a:fillRect/>
          </a:stretch>
        </p:blipFill>
        <p:spPr>
          <a:xfrm>
            <a:off x="457200" y="651891"/>
            <a:ext cx="11277600" cy="5554218"/>
          </a:xfrm>
          <a:prstGeom prst="rect">
            <a:avLst/>
          </a:prstGeom>
        </p:spPr>
      </p:pic>
    </p:spTree>
    <p:extLst>
      <p:ext uri="{BB962C8B-B14F-4D97-AF65-F5344CB8AC3E}">
        <p14:creationId xmlns:p14="http://schemas.microsoft.com/office/powerpoint/2010/main" val="442425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1456</TotalTime>
  <Words>3223</Words>
  <Application>Microsoft Office PowerPoint</Application>
  <PresentationFormat>Widescreen</PresentationFormat>
  <Paragraphs>272</Paragraphs>
  <Slides>105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-apple-system</vt:lpstr>
      <vt:lpstr>Aptos</vt:lpstr>
      <vt:lpstr>Aptos Display</vt:lpstr>
      <vt:lpstr>Arial</vt:lpstr>
      <vt:lpstr>Arial</vt:lpstr>
      <vt:lpstr>Calibri</vt:lpstr>
      <vt:lpstr>Cascadia Mono</vt:lpstr>
      <vt:lpstr>Office Theme</vt:lpstr>
      <vt:lpstr>Design Patterns</vt:lpstr>
      <vt:lpstr>What is Design Patterns ?</vt:lpstr>
      <vt:lpstr>Types of Design Patterns</vt:lpstr>
      <vt:lpstr>Creational Design Patterns</vt:lpstr>
      <vt:lpstr>Creational Design Patterns</vt:lpstr>
      <vt:lpstr>Singleton Pattern</vt:lpstr>
      <vt:lpstr>Key Characteristics of the Singleto</vt:lpstr>
      <vt:lpstr>Implementation steps of Singleton</vt:lpstr>
      <vt:lpstr>Factory Design Pattern</vt:lpstr>
      <vt:lpstr>Real-Time Example to Understand Factory Design Pattern </vt:lpstr>
      <vt:lpstr>Prototype Design Pattern</vt:lpstr>
      <vt:lpstr>Problem statement </vt:lpstr>
      <vt:lpstr>Prototype solution</vt:lpstr>
      <vt:lpstr>When to use prototype? </vt:lpstr>
      <vt:lpstr>PowerPoint Presentation</vt:lpstr>
      <vt:lpstr>Builder design pattern </vt:lpstr>
      <vt:lpstr>Process</vt:lpstr>
      <vt:lpstr>Understand Builder Design Pattern:</vt:lpstr>
      <vt:lpstr>Final builder design output</vt:lpstr>
      <vt:lpstr>UML – Builder design</vt:lpstr>
      <vt:lpstr>Structural Design patterns</vt:lpstr>
      <vt:lpstr>List of Structural Design Patterns.</vt:lpstr>
      <vt:lpstr>What is the Adapter Design Pattern?</vt:lpstr>
      <vt:lpstr>Example – Adapter design</vt:lpstr>
      <vt:lpstr>PowerPoint Presentation</vt:lpstr>
      <vt:lpstr>UML - Adapter</vt:lpstr>
      <vt:lpstr>Bridge Design Pattern</vt:lpstr>
      <vt:lpstr>Example – Bridge design pattern </vt:lpstr>
      <vt:lpstr>Composite Design Pattern</vt:lpstr>
      <vt:lpstr>Example</vt:lpstr>
      <vt:lpstr>Implementation of Composite Design Pattern</vt:lpstr>
      <vt:lpstr>Decorator Design Pattern</vt:lpstr>
      <vt:lpstr>Example</vt:lpstr>
      <vt:lpstr>Example</vt:lpstr>
      <vt:lpstr>Implementing the Decorator Design Pattern</vt:lpstr>
      <vt:lpstr>UML – Decorator design</vt:lpstr>
      <vt:lpstr>Advantages of Decorator Design Pattern:</vt:lpstr>
      <vt:lpstr>Proxy Design Pattern</vt:lpstr>
      <vt:lpstr>Example</vt:lpstr>
      <vt:lpstr>Example</vt:lpstr>
      <vt:lpstr>Example</vt:lpstr>
      <vt:lpstr>Example</vt:lpstr>
      <vt:lpstr>UML - Proxy</vt:lpstr>
      <vt:lpstr>Facade Design Pattern</vt:lpstr>
      <vt:lpstr>PowerPoint Presentation</vt:lpstr>
      <vt:lpstr>PowerPoint Presentation</vt:lpstr>
      <vt:lpstr>UML - facade</vt:lpstr>
      <vt:lpstr>Flyweight Design Pattern </vt:lpstr>
      <vt:lpstr>Example to Understand Flyweight Design Pattern</vt:lpstr>
      <vt:lpstr>Different States in Flyweight Design Pattern</vt:lpstr>
      <vt:lpstr>Real-Time Example of Flyweight Design Pattern</vt:lpstr>
      <vt:lpstr>UML - Flyweight</vt:lpstr>
      <vt:lpstr>When to use the Flyweight Design Pattern in Real-Time application</vt:lpstr>
      <vt:lpstr>Behavioral Design Patterns</vt:lpstr>
      <vt:lpstr>Chain of Responsibility Design Pattern</vt:lpstr>
      <vt:lpstr>Understanding the Chain of Responsibility Design Pattern</vt:lpstr>
      <vt:lpstr>Real-Time Example to Understand Chain of Responsibility Design Pattern</vt:lpstr>
      <vt:lpstr>UML </vt:lpstr>
      <vt:lpstr>Example</vt:lpstr>
      <vt:lpstr>Use Cases of Responsibility Design Pattern</vt:lpstr>
      <vt:lpstr>Command Design Pattern</vt:lpstr>
      <vt:lpstr>Example</vt:lpstr>
      <vt:lpstr>PowerPoint Presentation</vt:lpstr>
      <vt:lpstr>How to Implement Command Design Pattern</vt:lpstr>
      <vt:lpstr>Real-Time Example of Command Design Pattern:</vt:lpstr>
      <vt:lpstr>Interpreter Design Pattern</vt:lpstr>
      <vt:lpstr>Example – context to format intepreter</vt:lpstr>
      <vt:lpstr>UML</vt:lpstr>
      <vt:lpstr>Iterator Design Pattern</vt:lpstr>
      <vt:lpstr>Example </vt:lpstr>
      <vt:lpstr>UML - Iterator</vt:lpstr>
      <vt:lpstr>When to Use Iterator Design Pattern?</vt:lpstr>
      <vt:lpstr>Mediator Design Pattern</vt:lpstr>
      <vt:lpstr>Example to Understand Mediator Design Pattern</vt:lpstr>
      <vt:lpstr>How do we Reduce the Coupling Between the Objects?</vt:lpstr>
      <vt:lpstr>Real-Time Example to Understand Mediator Design Pattern – Facebook Group</vt:lpstr>
      <vt:lpstr>UML - Mediator</vt:lpstr>
      <vt:lpstr>Real-Time Example of Mediator Design Pattern – ATC</vt:lpstr>
      <vt:lpstr>Advantages of Mediator Design Pattern:</vt:lpstr>
      <vt:lpstr>Memento Design Pattern</vt:lpstr>
      <vt:lpstr>Example to Understand Memento Design Pattern:</vt:lpstr>
      <vt:lpstr>UML - Memento </vt:lpstr>
      <vt:lpstr>Real-Time Example to Understand Memento Design Pattern</vt:lpstr>
      <vt:lpstr>Observer Design Pattern</vt:lpstr>
      <vt:lpstr>How Does the Observer Design Pattern Work?</vt:lpstr>
      <vt:lpstr>Real-Time Example to Understand Observer Design Pattern</vt:lpstr>
      <vt:lpstr>UML - Observer</vt:lpstr>
      <vt:lpstr>State Design Pattern</vt:lpstr>
      <vt:lpstr>Example to Understand State Design Pattern</vt:lpstr>
      <vt:lpstr>Understanding State Design Pattern With Real-Time Example:</vt:lpstr>
      <vt:lpstr>UML – State Design</vt:lpstr>
      <vt:lpstr>State Design Pattern Real-Time Example: Vending Machine</vt:lpstr>
      <vt:lpstr>Strategy Design Pattern</vt:lpstr>
      <vt:lpstr>Example to Understand Strategy Design Pattern</vt:lpstr>
      <vt:lpstr>Understanding the Strategy Design Pattern with Real-time Example:</vt:lpstr>
      <vt:lpstr>UML - strategy</vt:lpstr>
      <vt:lpstr>Template Method Design Pattern</vt:lpstr>
      <vt:lpstr>Example to Understand Template Method Design Pattern</vt:lpstr>
      <vt:lpstr>PowerPoint Presentation</vt:lpstr>
      <vt:lpstr>UML – Template Design</vt:lpstr>
      <vt:lpstr>Visitor Design Pattern</vt:lpstr>
      <vt:lpstr>Example to Understand Visitor Design Pattern</vt:lpstr>
      <vt:lpstr>Real-Time Example to Understand Visitor Design Pattern</vt:lpstr>
      <vt:lpstr>Use Cases of Visitor Design Pattern</vt:lpstr>
      <vt:lpstr>UML - Visitor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Ganesan Perumalsamy (Credera)</dc:creator>
  <cp:lastModifiedBy>Ganesan Perumalsamy (Credera)</cp:lastModifiedBy>
  <cp:revision>35</cp:revision>
  <dcterms:created xsi:type="dcterms:W3CDTF">2025-04-01T08:17:52Z</dcterms:created>
  <dcterms:modified xsi:type="dcterms:W3CDTF">2025-04-04T04:10:11Z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e19d756-792e-42a1-bcad-4cb9051ddd2d_Enabled">
    <vt:lpwstr>true</vt:lpwstr>
  </property>
  <property fmtid="{D5CDD505-2E9C-101B-9397-08002B2CF9AE}" pid="3" name="MSIP_Label_8e19d756-792e-42a1-bcad-4cb9051ddd2d_SetDate">
    <vt:lpwstr>2025-04-01T08:31:21Z</vt:lpwstr>
  </property>
  <property fmtid="{D5CDD505-2E9C-101B-9397-08002B2CF9AE}" pid="4" name="MSIP_Label_8e19d756-792e-42a1-bcad-4cb9051ddd2d_Method">
    <vt:lpwstr>Standard</vt:lpwstr>
  </property>
  <property fmtid="{D5CDD505-2E9C-101B-9397-08002B2CF9AE}" pid="5" name="MSIP_Label_8e19d756-792e-42a1-bcad-4cb9051ddd2d_Name">
    <vt:lpwstr>Confidential</vt:lpwstr>
  </property>
  <property fmtid="{D5CDD505-2E9C-101B-9397-08002B2CF9AE}" pid="6" name="MSIP_Label_8e19d756-792e-42a1-bcad-4cb9051ddd2d_SiteId">
    <vt:lpwstr>41eb501a-f671-4ce0-a5bf-b64168c3705f</vt:lpwstr>
  </property>
  <property fmtid="{D5CDD505-2E9C-101B-9397-08002B2CF9AE}" pid="7" name="MSIP_Label_8e19d756-792e-42a1-bcad-4cb9051ddd2d_ActionId">
    <vt:lpwstr>fda2f072-4a8a-419e-b9db-a87d576c059e</vt:lpwstr>
  </property>
  <property fmtid="{D5CDD505-2E9C-101B-9397-08002B2CF9AE}" pid="8" name="MSIP_Label_8e19d756-792e-42a1-bcad-4cb9051ddd2d_ContentBits">
    <vt:lpwstr>2</vt:lpwstr>
  </property>
  <property fmtid="{D5CDD505-2E9C-101B-9397-08002B2CF9AE}" pid="9" name="MSIP_Label_8e19d756-792e-42a1-bcad-4cb9051ddd2d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Confidential - Not for Public Consumption or Distribution</vt:lpwstr>
  </property>
</Properties>
</file>